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6"/>
  </p:notesMasterIdLst>
  <p:sldIdLst>
    <p:sldId id="256" r:id="rId2"/>
    <p:sldId id="339" r:id="rId3"/>
    <p:sldId id="340" r:id="rId4"/>
    <p:sldId id="341" r:id="rId5"/>
    <p:sldId id="342" r:id="rId6"/>
    <p:sldId id="376" r:id="rId7"/>
    <p:sldId id="372" r:id="rId8"/>
    <p:sldId id="377" r:id="rId9"/>
    <p:sldId id="375" r:id="rId10"/>
    <p:sldId id="374" r:id="rId11"/>
    <p:sldId id="334" r:id="rId12"/>
    <p:sldId id="335" r:id="rId13"/>
    <p:sldId id="336" r:id="rId14"/>
    <p:sldId id="361" r:id="rId15"/>
    <p:sldId id="352" r:id="rId16"/>
    <p:sldId id="353" r:id="rId17"/>
    <p:sldId id="360" r:id="rId18"/>
    <p:sldId id="338" r:id="rId19"/>
    <p:sldId id="356" r:id="rId20"/>
    <p:sldId id="357" r:id="rId21"/>
    <p:sldId id="358" r:id="rId22"/>
    <p:sldId id="320" r:id="rId23"/>
    <p:sldId id="307" r:id="rId24"/>
    <p:sldId id="308" r:id="rId25"/>
    <p:sldId id="309" r:id="rId26"/>
    <p:sldId id="364" r:id="rId27"/>
    <p:sldId id="378" r:id="rId28"/>
    <p:sldId id="379" r:id="rId29"/>
    <p:sldId id="363" r:id="rId30"/>
    <p:sldId id="326" r:id="rId31"/>
    <p:sldId id="328" r:id="rId32"/>
    <p:sldId id="366" r:id="rId33"/>
    <p:sldId id="380" r:id="rId34"/>
    <p:sldId id="330"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16" autoAdjust="0"/>
  </p:normalViewPr>
  <p:slideViewPr>
    <p:cSldViewPr>
      <p:cViewPr varScale="1">
        <p:scale>
          <a:sx n="153" d="100"/>
          <a:sy n="153" d="100"/>
        </p:scale>
        <p:origin x="-414" y="-90"/>
      </p:cViewPr>
      <p:guideLst>
        <p:guide orient="horz" pos="1620"/>
        <p:guide pos="2880"/>
      </p:guideLst>
    </p:cSldViewPr>
  </p:slideViewPr>
  <p:outlineViewPr>
    <p:cViewPr>
      <p:scale>
        <a:sx n="33" d="100"/>
        <a:sy n="33" d="100"/>
      </p:scale>
      <p:origin x="48" y="1506"/>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D71B3-7B43-40BD-A70A-8D1706E3B66A}" type="datetimeFigureOut">
              <a:rPr lang="en-US" smtClean="0"/>
              <a:pPr/>
              <a:t>11/25/2020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E73CBC-D586-4C1E-B822-5EF1ADD29ED8}" type="slidenum">
              <a:rPr lang="en-US" smtClean="0"/>
              <a:pPr/>
              <a:t>‹#›</a:t>
            </a:fld>
            <a:endParaRPr lang="en-US"/>
          </a:p>
        </p:txBody>
      </p:sp>
    </p:spTree>
    <p:extLst>
      <p:ext uri="{BB962C8B-B14F-4D97-AF65-F5344CB8AC3E}">
        <p14:creationId xmlns="" xmlns:p14="http://schemas.microsoft.com/office/powerpoint/2010/main" val="82662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3" y="285750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1"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1"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801416"/>
            <a:ext cx="8458200" cy="1102519"/>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2924953"/>
            <a:ext cx="4953000" cy="131445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3154680"/>
            <a:ext cx="960120" cy="342900"/>
          </a:xfrm>
          <a:prstGeom prst="rect">
            <a:avLst/>
          </a:prstGeom>
        </p:spPr>
        <p:txBody>
          <a:bodyPr/>
          <a:lstStyle/>
          <a:p>
            <a:endParaRPr lang="en-US"/>
          </a:p>
        </p:txBody>
      </p:sp>
      <p:sp>
        <p:nvSpPr>
          <p:cNvPr id="17" name="Footer Placeholder 16"/>
          <p:cNvSpPr>
            <a:spLocks noGrp="1"/>
          </p:cNvSpPr>
          <p:nvPr>
            <p:ph type="ftr" sz="quarter" idx="11"/>
          </p:nvPr>
        </p:nvSpPr>
        <p:spPr>
          <a:xfrm>
            <a:off x="5410200" y="3153966"/>
            <a:ext cx="1295400" cy="342900"/>
          </a:xfrm>
        </p:spPr>
        <p:txBody>
          <a:bodyPr/>
          <a:lstStyle/>
          <a:p>
            <a:endParaRPr lang="en-US"/>
          </a:p>
        </p:txBody>
      </p:sp>
      <p:sp>
        <p:nvSpPr>
          <p:cNvPr id="29" name="Slide Number Placeholder 28"/>
          <p:cNvSpPr>
            <a:spLocks noGrp="1"/>
          </p:cNvSpPr>
          <p:nvPr>
            <p:ph type="sldNum" sz="quarter" idx="12"/>
          </p:nvPr>
        </p:nvSpPr>
        <p:spPr>
          <a:xfrm>
            <a:off x="8320088" y="852"/>
            <a:ext cx="747712" cy="274320"/>
          </a:xfrm>
        </p:spPr>
        <p:txBody>
          <a:bodyPr/>
          <a:lstStyle>
            <a:lvl1pPr algn="r">
              <a:defRPr sz="1800">
                <a:solidFill>
                  <a:schemeClr val="bg1"/>
                </a:solidFill>
              </a:defRPr>
            </a:lvl1pPr>
          </a:lstStyle>
          <a:p>
            <a:fld id="{8EC694DD-4E9B-449D-B441-E2DBC7B4D7F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lumMod val="75000"/>
                  </a:schemeClr>
                </a:solidFill>
              </a:defRPr>
            </a:lvl1p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459486"/>
            <a:ext cx="957264" cy="3429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694DD-4E9B-449D-B441-E2DBC7B4D7F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857250"/>
            <a:ext cx="1905000" cy="41148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857250"/>
            <a:ext cx="6248400" cy="41148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86536" y="459486"/>
            <a:ext cx="957264" cy="3429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694DD-4E9B-449D-B441-E2DBC7B4D7F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uclear 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914650"/>
            <a:ext cx="6400800" cy="1314450"/>
          </a:xfrm>
        </p:spPr>
        <p:txBody>
          <a:bodyPr/>
          <a:lstStyle>
            <a:lvl1pPr marL="0" indent="0" algn="ctr">
              <a:buNone/>
              <a:defRPr b="1" i="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Robots that can See and Decide</a:t>
            </a:r>
            <a:endParaRPr lang="en-US" dirty="0"/>
          </a:p>
        </p:txBody>
      </p:sp>
      <p:sp>
        <p:nvSpPr>
          <p:cNvPr id="7" name="Date Placeholder 6"/>
          <p:cNvSpPr>
            <a:spLocks noGrp="1"/>
          </p:cNvSpPr>
          <p:nvPr>
            <p:ph type="dt" sz="half" idx="10"/>
          </p:nvPr>
        </p:nvSpPr>
        <p:spPr>
          <a:xfrm>
            <a:off x="914400" y="4869657"/>
            <a:ext cx="838200" cy="273844"/>
          </a:xfrm>
          <a:prstGeom prst="rect">
            <a:avLst/>
          </a:prstGeom>
        </p:spPr>
        <p:txBody>
          <a:bodyPr/>
          <a:lstStyle/>
          <a:p>
            <a:r>
              <a:rPr lang="en-US" dirty="0" smtClean="0"/>
              <a:t>11/8/2011</a:t>
            </a:r>
            <a:endParaRPr lang="en-US" dirty="0"/>
          </a:p>
        </p:txBody>
      </p:sp>
      <p:sp>
        <p:nvSpPr>
          <p:cNvPr id="8" name="Slide Number Placeholder 7"/>
          <p:cNvSpPr>
            <a:spLocks noGrp="1"/>
          </p:cNvSpPr>
          <p:nvPr>
            <p:ph type="sldNum" sz="quarter" idx="11"/>
          </p:nvPr>
        </p:nvSpPr>
        <p:spPr/>
        <p:txBody>
          <a:bodyPr/>
          <a:lstStyle/>
          <a:p>
            <a:r>
              <a:rPr lang="en-US" smtClean="0"/>
              <a:t>-</a:t>
            </a:r>
            <a:fld id="{B6DB04C2-7230-41AE-8E02-B7DB5F96CB8D}" type="slidenum">
              <a:rPr lang="en-US" smtClean="0"/>
              <a:pPr/>
              <a:t>‹#›</a:t>
            </a:fld>
            <a:r>
              <a:rPr lang="en-US" smtClean="0"/>
              <a:t>-</a:t>
            </a:r>
            <a:endParaRPr lang="en-US" dirty="0"/>
          </a:p>
        </p:txBody>
      </p:sp>
      <p:sp>
        <p:nvSpPr>
          <p:cNvPr id="9" name="Title 8"/>
          <p:cNvSpPr>
            <a:spLocks noGrp="1"/>
          </p:cNvSpPr>
          <p:nvPr>
            <p:ph type="title" hasCustomPrompt="1"/>
          </p:nvPr>
        </p:nvSpPr>
        <p:spPr>
          <a:xfrm>
            <a:off x="533400" y="1485900"/>
            <a:ext cx="8229600" cy="914400"/>
          </a:xfrm>
        </p:spPr>
        <p:txBody>
          <a:bodyPr>
            <a:normAutofit/>
          </a:bodyPr>
          <a:lstStyle>
            <a:lvl1pPr>
              <a:defRPr sz="3600"/>
            </a:lvl1pPr>
          </a:lstStyle>
          <a:p>
            <a:r>
              <a:rPr lang="en-US" dirty="0" smtClean="0"/>
              <a:t>Newton Robotics</a:t>
            </a:r>
            <a:br>
              <a:rPr lang="en-US" dirty="0" smtClean="0"/>
            </a:br>
            <a:r>
              <a:rPr lang="en-US" dirty="0" smtClean="0"/>
              <a:t>Newton Machine Vision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a:defRPr>
                <a:solidFill>
                  <a:schemeClr val="tx2">
                    <a:lumMod val="50000"/>
                  </a:schemeClr>
                </a:solidFill>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304800" y="4705350"/>
            <a:ext cx="685800" cy="228600"/>
          </a:xfrm>
        </p:spPr>
        <p:txBody>
          <a:bodyPr/>
          <a:lstStyle>
            <a:lvl1pPr>
              <a:defRPr sz="1600">
                <a:solidFill>
                  <a:schemeClr val="accent3"/>
                </a:solidFill>
              </a:defRPr>
            </a:lvl1pPr>
          </a:lstStyle>
          <a:p>
            <a:pPr algn="l"/>
            <a:fld id="{8EC694DD-4E9B-449D-B441-E2DBC7B4D7F6}" type="slidenum">
              <a:rPr lang="en-US" smtClean="0"/>
              <a:pPr algn="l"/>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chemeClr val="tx2">
                    <a:lumMod val="75000"/>
                  </a:schemeClr>
                </a:solidFill>
                <a:effectLst>
                  <a:outerShdw blurRad="38100" dist="38100" dir="5400000" algn="tl" rotWithShape="0">
                    <a:srgbClr val="000000">
                      <a:alpha val="25000"/>
                    </a:srgbClr>
                  </a:outerShdw>
                </a:effectLst>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2313" y="2525316"/>
            <a:ext cx="7772400" cy="1132284"/>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586536" y="459486"/>
            <a:ext cx="957264" cy="342900"/>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3"/>
                </a:solidFill>
              </a:defRPr>
            </a:lvl1pPr>
          </a:lstStyle>
          <a:p>
            <a:pPr algn="l"/>
            <a:fld id="{8EC694DD-4E9B-449D-B441-E2DBC7B4D7F6}" type="slidenum">
              <a:rPr lang="en-US" smtClean="0"/>
              <a:pPr algn="l"/>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87069"/>
            <a:ext cx="4038600" cy="3394472"/>
          </a:xfrm>
        </p:spPr>
        <p:txBody>
          <a:bodyPr/>
          <a:lstStyle>
            <a:lvl1pPr>
              <a:defRPr sz="2000">
                <a:solidFill>
                  <a:schemeClr val="tx2">
                    <a:lumMod val="50000"/>
                  </a:schemeClr>
                </a:solidFill>
              </a:defRPr>
            </a:lvl1pPr>
            <a:lvl2pPr>
              <a:defRPr sz="1900"/>
            </a:lvl2pPr>
            <a:lvl3pPr>
              <a:defRPr sz="18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586536" y="459486"/>
            <a:ext cx="957264" cy="342900"/>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accent3"/>
                </a:solidFill>
              </a:defRPr>
            </a:lvl1pPr>
          </a:lstStyle>
          <a:p>
            <a:pPr algn="l"/>
            <a:fld id="{8EC694DD-4E9B-449D-B441-E2DBC7B4D7F6}" type="slidenum">
              <a:rPr lang="en-US" smtClean="0"/>
              <a:pPr algn="l"/>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857250"/>
            <a:ext cx="8382000" cy="802386"/>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6" y="1683728"/>
            <a:ext cx="4041775"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031389"/>
            <a:ext cx="4041648"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5" y="2031389"/>
            <a:ext cx="4041775"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a:xfrm>
            <a:off x="6586536" y="459486"/>
            <a:ext cx="957264" cy="342900"/>
          </a:xfrm>
          <a:prstGeom prst="rect">
            <a:avLst/>
          </a:prstGeom>
        </p:spPr>
        <p:txBody>
          <a:bodyPr rtlCol="0"/>
          <a:lstStyle/>
          <a:p>
            <a:endParaRPr lang="en-US"/>
          </a:p>
        </p:txBody>
      </p:sp>
      <p:sp>
        <p:nvSpPr>
          <p:cNvPr id="27" name="Slide Number Placeholder 26"/>
          <p:cNvSpPr>
            <a:spLocks noGrp="1"/>
          </p:cNvSpPr>
          <p:nvPr>
            <p:ph type="sldNum" sz="quarter" idx="11"/>
          </p:nvPr>
        </p:nvSpPr>
        <p:spPr/>
        <p:txBody>
          <a:bodyPr rtlCol="0"/>
          <a:lstStyle>
            <a:lvl1pPr>
              <a:defRPr>
                <a:solidFill>
                  <a:schemeClr val="accent3"/>
                </a:solidFill>
              </a:defRPr>
            </a:lvl1pPr>
          </a:lstStyle>
          <a:p>
            <a:pPr algn="l"/>
            <a:fld id="{8EC694DD-4E9B-449D-B441-E2DBC7B4D7F6}" type="slidenum">
              <a:rPr lang="en-US" smtClean="0"/>
              <a:pPr algn="l"/>
              <a:t>‹#›</a:t>
            </a:fld>
            <a:endParaRPr lang="en-US" dirty="0"/>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459486"/>
            <a:ext cx="957264" cy="342900"/>
          </a:xfrm>
          <a:prstGeom prst="rect">
            <a:avLst/>
          </a:prstGeom>
        </p:spPr>
        <p:txBody>
          <a:bodyPr/>
          <a:lstStyle/>
          <a:p>
            <a:endParaRPr lang="en-US"/>
          </a:p>
        </p:txBody>
      </p:sp>
      <p:sp>
        <p:nvSpPr>
          <p:cNvPr id="4" name="Footer Placeholder 3"/>
          <p:cNvSpPr>
            <a:spLocks noGrp="1"/>
          </p:cNvSpPr>
          <p:nvPr>
            <p:ph type="ftr" sz="quarter" idx="11"/>
          </p:nvPr>
        </p:nvSpPr>
        <p:spPr>
          <a:xfrm>
            <a:off x="5257800" y="459486"/>
            <a:ext cx="1325880" cy="342900"/>
          </a:xfrm>
        </p:spPr>
        <p:txBody>
          <a:bodyPr/>
          <a:lstStyle/>
          <a:p>
            <a:endParaRPr lang="en-US"/>
          </a:p>
        </p:txBody>
      </p:sp>
      <p:sp>
        <p:nvSpPr>
          <p:cNvPr id="5" name="Slide Number Placeholder 4"/>
          <p:cNvSpPr>
            <a:spLocks noGrp="1"/>
          </p:cNvSpPr>
          <p:nvPr>
            <p:ph type="sldNum" sz="quarter" idx="12"/>
          </p:nvPr>
        </p:nvSpPr>
        <p:spPr>
          <a:xfrm>
            <a:off x="8174736" y="1704"/>
            <a:ext cx="762000" cy="274320"/>
          </a:xfrm>
        </p:spPr>
        <p:txBody>
          <a:bodyPr/>
          <a:lstStyle/>
          <a:p>
            <a:fld id="{8EC694DD-4E9B-449D-B441-E2DBC7B4D7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459486"/>
            <a:ext cx="957264" cy="342900"/>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C694DD-4E9B-449D-B441-E2DBC7B4D7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826478"/>
            <a:ext cx="3383280" cy="658368"/>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582215"/>
            <a:ext cx="5102352" cy="4389120"/>
          </a:xfrm>
        </p:spPr>
        <p:txBody>
          <a:bodyPr/>
          <a:lstStyle>
            <a:lvl1pPr>
              <a:defRPr sz="3200" b="0"/>
            </a:lvl1pPr>
            <a:lvl2pPr>
              <a:defRPr sz="2800"/>
            </a:lvl2pPr>
            <a:lvl3pPr>
              <a:defRPr sz="2400"/>
            </a:lvl3pPr>
            <a:lvl4pPr>
              <a:defRPr sz="20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a:xfrm>
            <a:off x="6586536" y="459486"/>
            <a:ext cx="957264" cy="342900"/>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694DD-4E9B-449D-B441-E2DBC7B4D7F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5" y="831870"/>
            <a:ext cx="586803" cy="3511228"/>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2455731"/>
            <a:ext cx="2590800" cy="1887367"/>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586536" y="459486"/>
            <a:ext cx="957264" cy="342900"/>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694DD-4E9B-449D-B441-E2DBC7B4D7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275114"/>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0"/>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1" y="231207"/>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3" y="270185"/>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1"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514350"/>
            <a:ext cx="8229600" cy="685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76350"/>
            <a:ext cx="8229600" cy="3243834"/>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3" name="Footer Placeholder 2"/>
          <p:cNvSpPr>
            <a:spLocks noGrp="1"/>
          </p:cNvSpPr>
          <p:nvPr>
            <p:ph type="ftr" sz="quarter" idx="3"/>
          </p:nvPr>
        </p:nvSpPr>
        <p:spPr>
          <a:xfrm>
            <a:off x="4876800" y="2000250"/>
            <a:ext cx="1325880" cy="3429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304800" y="4705350"/>
            <a:ext cx="762000" cy="274320"/>
          </a:xfrm>
          <a:prstGeom prst="rect">
            <a:avLst/>
          </a:prstGeom>
        </p:spPr>
        <p:txBody>
          <a:bodyPr vert="horz" anchor="b"/>
          <a:lstStyle>
            <a:lvl1pPr algn="r" eaLnBrk="1" latinLnBrk="0" hangingPunct="1">
              <a:defRPr kumimoji="0" sz="1800">
                <a:solidFill>
                  <a:schemeClr val="tx2">
                    <a:lumMod val="75000"/>
                  </a:schemeClr>
                </a:solidFill>
              </a:defRPr>
            </a:lvl1pPr>
          </a:lstStyle>
          <a:p>
            <a:pPr algn="l"/>
            <a:fld id="{8EC694DD-4E9B-449D-B441-E2DBC7B4D7F6}" type="slidenum">
              <a:rPr lang="en-US" smtClean="0"/>
              <a:pPr algn="l"/>
              <a:t>‹#›</a:t>
            </a:fld>
            <a:endParaRPr lang="en-US" dirty="0"/>
          </a:p>
        </p:txBody>
      </p:sp>
      <p:pic>
        <p:nvPicPr>
          <p:cNvPr id="3074" name="Picture 2"/>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7086599" y="4629150"/>
            <a:ext cx="1612579" cy="3256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2">
              <a:lumMod val="75000"/>
            </a:schemeClr>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file:///\\NEWTONGROUP\Sales%20and%20Marketing\Power%20Point%20Presentations\SubSea_Marine\Internal%20scanning%20nm200uw.wmv" TargetMode="External"/><Relationship Id="rId6" Type="http://schemas.openxmlformats.org/officeDocument/2006/relationships/image" Target="../media/image32.jpe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jpe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file:///\\NEWTONGROUP\Sales%20and%20Marketing\Power%20Point%20Presentations\SubSea_Marine\Internal%20scanning%20nm200uw.wmv" TargetMode="External"/><Relationship Id="rId6" Type="http://schemas.openxmlformats.org/officeDocument/2006/relationships/image" Target="../media/image32.jpeg"/><Relationship Id="rId5" Type="http://schemas.openxmlformats.org/officeDocument/2006/relationships/image" Target="../media/image25.jpeg"/><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32.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media/media1.wm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8.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2.xml"/><Relationship Id="rId1" Type="http://schemas.openxmlformats.org/officeDocument/2006/relationships/video" Target="../media/media2.wm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newtonlabs.com/" TargetMode="External"/><Relationship Id="rId2" Type="http://schemas.openxmlformats.org/officeDocument/2006/relationships/hyperlink" Target="mailto:sales@newtonlabs.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smtClean="0"/>
              <a:t>Newton Labs</a:t>
            </a:r>
            <a:br>
              <a:rPr lang="en-US" dirty="0" smtClean="0"/>
            </a:br>
            <a:r>
              <a:rPr lang="en-US" dirty="0" smtClean="0"/>
              <a:t>Underwater Laser Scanning</a:t>
            </a:r>
            <a:r>
              <a:rPr lang="en-US" dirty="0"/>
              <a:t/>
            </a:r>
            <a:br>
              <a:rPr lang="en-US" dirty="0"/>
            </a:br>
            <a:endParaRPr lang="en-US"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0075" y="305845"/>
            <a:ext cx="2819400" cy="5694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0730" b="55337"/>
          <a:stretch/>
        </p:blipFill>
        <p:spPr bwMode="auto">
          <a:xfrm>
            <a:off x="0" y="2816352"/>
            <a:ext cx="9144000" cy="23271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37971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Camera View</a:t>
            </a:r>
            <a:endParaRPr lang="en-US" dirty="0">
              <a:solidFill>
                <a:schemeClr val="tx2">
                  <a:lumMod val="75000"/>
                </a:schemeClr>
              </a:solidFill>
            </a:endParaRPr>
          </a:p>
        </p:txBody>
      </p:sp>
      <p:sp>
        <p:nvSpPr>
          <p:cNvPr id="3" name="Content Placeholder 2"/>
          <p:cNvSpPr>
            <a:spLocks noGrp="1"/>
          </p:cNvSpPr>
          <p:nvPr>
            <p:ph idx="1"/>
          </p:nvPr>
        </p:nvSpPr>
        <p:spPr>
          <a:xfrm>
            <a:off x="6019800" y="1200150"/>
            <a:ext cx="2819399" cy="2971800"/>
          </a:xfrm>
        </p:spPr>
        <p:txBody>
          <a:bodyPr>
            <a:noAutofit/>
          </a:bodyPr>
          <a:lstStyle/>
          <a:p>
            <a:r>
              <a:rPr lang="en-US" sz="1400" dirty="0" smtClean="0">
                <a:solidFill>
                  <a:schemeClr val="tx2">
                    <a:lumMod val="75000"/>
                  </a:schemeClr>
                </a:solidFill>
              </a:rPr>
              <a:t>All Newton underwater laser scanners are provides the operator with a live camera view</a:t>
            </a:r>
          </a:p>
          <a:p>
            <a:r>
              <a:rPr lang="en-US" sz="1400" dirty="0" smtClean="0">
                <a:solidFill>
                  <a:schemeClr val="tx2">
                    <a:lumMod val="75000"/>
                  </a:schemeClr>
                </a:solidFill>
              </a:rPr>
              <a:t>Easily locate the area to scan</a:t>
            </a:r>
          </a:p>
          <a:p>
            <a:r>
              <a:rPr lang="en-US" sz="1400" dirty="0" smtClean="0">
                <a:solidFill>
                  <a:schemeClr val="tx2">
                    <a:lumMod val="75000"/>
                  </a:schemeClr>
                </a:solidFill>
              </a:rPr>
              <a:t>Watch the scan take place on the screen</a:t>
            </a:r>
          </a:p>
          <a:p>
            <a:r>
              <a:rPr lang="en-US" sz="1400" dirty="0" smtClean="0">
                <a:solidFill>
                  <a:schemeClr val="tx2">
                    <a:lumMod val="75000"/>
                  </a:schemeClr>
                </a:solidFill>
              </a:rPr>
              <a:t>By far the simplest and easiest scanners to operate with its live camera view</a:t>
            </a:r>
          </a:p>
        </p:txBody>
      </p:sp>
      <p:pic>
        <p:nvPicPr>
          <p:cNvPr id="8" name="Picture 3" descr="\\NEWTONGROUP\Sales and Marketing\Ben\Marketing\Pictures\Flange\UI with Flange.jpg"/>
          <p:cNvPicPr>
            <a:picLocks noChangeAspect="1" noChangeArrowheads="1"/>
          </p:cNvPicPr>
          <p:nvPr/>
        </p:nvPicPr>
        <p:blipFill>
          <a:blip r:embed="rId2" cstate="print"/>
          <a:srcRect/>
          <a:stretch>
            <a:fillRect/>
          </a:stretch>
        </p:blipFill>
        <p:spPr bwMode="auto">
          <a:xfrm>
            <a:off x="152400" y="1276350"/>
            <a:ext cx="5710526"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Challenge</a:t>
            </a:r>
            <a:endParaRPr lang="en-US" dirty="0">
              <a:solidFill>
                <a:schemeClr val="tx2">
                  <a:lumMod val="75000"/>
                </a:schemeClr>
              </a:solidFill>
            </a:endParaRPr>
          </a:p>
        </p:txBody>
      </p:sp>
      <p:sp>
        <p:nvSpPr>
          <p:cNvPr id="3" name="Content Placeholder 2"/>
          <p:cNvSpPr>
            <a:spLocks noGrp="1"/>
          </p:cNvSpPr>
          <p:nvPr>
            <p:ph idx="1"/>
          </p:nvPr>
        </p:nvSpPr>
        <p:spPr>
          <a:xfrm>
            <a:off x="762000" y="1200150"/>
            <a:ext cx="4195590" cy="1857376"/>
          </a:xfrm>
        </p:spPr>
        <p:txBody>
          <a:bodyPr>
            <a:noAutofit/>
          </a:bodyPr>
          <a:lstStyle/>
          <a:p>
            <a:r>
              <a:rPr lang="en-US" sz="1800" dirty="0" smtClean="0"/>
              <a:t>Hardware, piping and structures underwater begin to change over time which can affect their function and integrity. </a:t>
            </a:r>
          </a:p>
          <a:p>
            <a:r>
              <a:rPr lang="en-US" sz="1800" dirty="0" smtClean="0"/>
              <a:t>Obtaining precise underwater measurements to track changes and degradation is generally difficult and in some cases, dangerous. </a:t>
            </a:r>
          </a:p>
          <a:p>
            <a:r>
              <a:rPr lang="en-US" sz="1800" dirty="0" smtClean="0">
                <a:solidFill>
                  <a:schemeClr val="tx2">
                    <a:lumMod val="75000"/>
                  </a:schemeClr>
                </a:solidFill>
              </a:rPr>
              <a:t>New Installations may need to have accurate as-built dimensional CAD models</a:t>
            </a:r>
            <a:endParaRPr lang="en-US" sz="1800" dirty="0">
              <a:solidFill>
                <a:schemeClr val="tx2">
                  <a:lumMod val="75000"/>
                </a:schemeClr>
              </a:solidFill>
            </a:endParaRPr>
          </a:p>
        </p:txBody>
      </p:sp>
      <p:pic>
        <p:nvPicPr>
          <p:cNvPr id="7" name="Picture 6" descr="oil rig_backlit.jpg"/>
          <p:cNvPicPr>
            <a:picLocks noChangeAspect="1"/>
          </p:cNvPicPr>
          <p:nvPr/>
        </p:nvPicPr>
        <p:blipFill>
          <a:blip r:embed="rId2" cstate="print"/>
          <a:stretch>
            <a:fillRect/>
          </a:stretch>
        </p:blipFill>
        <p:spPr>
          <a:xfrm>
            <a:off x="5334000" y="590550"/>
            <a:ext cx="2514600" cy="1414463"/>
          </a:xfrm>
          <a:prstGeom prst="roundRect">
            <a:avLst/>
          </a:prstGeom>
          <a:ln w="19050">
            <a:noFill/>
          </a:ln>
        </p:spPr>
      </p:pic>
      <p:pic>
        <p:nvPicPr>
          <p:cNvPr id="1026" name="Picture 2" descr="\\NEWTONGROUP\Sales and Marketing\Ben\Marketing\Pictures\Oil\oil piping.jpg"/>
          <p:cNvPicPr>
            <a:picLocks noChangeAspect="1" noChangeArrowheads="1"/>
          </p:cNvPicPr>
          <p:nvPr/>
        </p:nvPicPr>
        <p:blipFill>
          <a:blip r:embed="rId3" cstate="print"/>
          <a:srcRect/>
          <a:stretch>
            <a:fillRect/>
          </a:stretch>
        </p:blipFill>
        <p:spPr bwMode="auto">
          <a:xfrm>
            <a:off x="5257800" y="2952750"/>
            <a:ext cx="2649755"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il_platform_underwater1.jpg"/>
          <p:cNvPicPr>
            <a:picLocks noChangeAspect="1"/>
          </p:cNvPicPr>
          <p:nvPr/>
        </p:nvPicPr>
        <p:blipFill>
          <a:blip r:embed="rId4" cstate="print"/>
          <a:stretch>
            <a:fillRect/>
          </a:stretch>
        </p:blipFill>
        <p:spPr>
          <a:xfrm>
            <a:off x="6705600" y="1809750"/>
            <a:ext cx="2302934" cy="1295400"/>
          </a:xfrm>
          <a:prstGeom prst="roundRect">
            <a:avLst/>
          </a:prstGeom>
          <a:ln w="19050">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solidFill>
                <a:schemeClr val="tx2">
                  <a:lumMod val="75000"/>
                </a:schemeClr>
              </a:solidFill>
            </a:endParaRPr>
          </a:p>
        </p:txBody>
      </p:sp>
      <p:sp>
        <p:nvSpPr>
          <p:cNvPr id="3" name="Content Placeholder 2"/>
          <p:cNvSpPr>
            <a:spLocks noGrp="1"/>
          </p:cNvSpPr>
          <p:nvPr>
            <p:ph idx="1"/>
          </p:nvPr>
        </p:nvSpPr>
        <p:spPr>
          <a:xfrm>
            <a:off x="762000" y="1200149"/>
            <a:ext cx="4800600" cy="1757363"/>
          </a:xfrm>
        </p:spPr>
        <p:txBody>
          <a:bodyPr>
            <a:noAutofit/>
          </a:bodyPr>
          <a:lstStyle/>
          <a:p>
            <a:pPr lvl="0"/>
            <a:r>
              <a:rPr lang="en-US" sz="1600" dirty="0" smtClean="0"/>
              <a:t>Underwater laser scanner technology by Newton Labs captures as-built measurements with sub-millimeter precision, as well as being able to quantify rust, wear, fissures, corrosion, cracks, welds, pitting and other deformities. </a:t>
            </a:r>
          </a:p>
          <a:p>
            <a:pPr lvl="0"/>
            <a:r>
              <a:rPr lang="en-US" sz="1600" dirty="0" smtClean="0"/>
              <a:t>Laser scanning produces a point cloud so dense that when utilized with industry standard 3D software a fully measurable CAD model of a scanned area can be generated with far higher resolution than other technologies such as ultrasound or </a:t>
            </a:r>
            <a:r>
              <a:rPr lang="en-US" sz="1600" dirty="0" err="1" smtClean="0"/>
              <a:t>photogrammetry</a:t>
            </a:r>
            <a:r>
              <a:rPr lang="en-US" sz="1600" dirty="0" smtClean="0"/>
              <a:t>.</a:t>
            </a:r>
            <a:endParaRPr lang="en-US" dirty="0"/>
          </a:p>
        </p:txBody>
      </p:sp>
      <p:pic>
        <p:nvPicPr>
          <p:cNvPr id="6" name="Picture 5" descr="Jet pump bolt_blue2.5.jpg"/>
          <p:cNvPicPr>
            <a:picLocks noChangeAspect="1"/>
          </p:cNvPicPr>
          <p:nvPr/>
        </p:nvPicPr>
        <p:blipFill>
          <a:blip r:embed="rId2" cstate="print"/>
          <a:stretch>
            <a:fillRect/>
          </a:stretch>
        </p:blipFill>
        <p:spPr>
          <a:xfrm>
            <a:off x="5867400" y="819150"/>
            <a:ext cx="3073821" cy="2122310"/>
          </a:xfrm>
          <a:prstGeom prst="roundRect">
            <a:avLst/>
          </a:prstGeom>
          <a:ln w="19050">
            <a:solidFill>
              <a:srgbClr val="FFC000"/>
            </a:solidFill>
          </a:ln>
        </p:spPr>
      </p:pic>
      <p:sp>
        <p:nvSpPr>
          <p:cNvPr id="7" name="TextBox 6"/>
          <p:cNvSpPr txBox="1"/>
          <p:nvPr/>
        </p:nvSpPr>
        <p:spPr>
          <a:xfrm>
            <a:off x="6096000" y="2952750"/>
            <a:ext cx="2849696" cy="1015663"/>
          </a:xfrm>
          <a:prstGeom prst="rect">
            <a:avLst/>
          </a:prstGeom>
          <a:noFill/>
        </p:spPr>
        <p:txBody>
          <a:bodyPr wrap="square" rtlCol="0">
            <a:spAutoFit/>
          </a:bodyPr>
          <a:lstStyle/>
          <a:p>
            <a:r>
              <a:rPr lang="en-US" sz="1000" dirty="0" smtClean="0">
                <a:cs typeface="Arial" pitchFamily="34" charset="0"/>
              </a:rPr>
              <a:t>This fully dimensioned CAD model of an underwater bolt was rendered in 3D software by combining point clouds from consecutive scans at different positions. Areas of greenish coloration indicate corrosion.</a:t>
            </a:r>
            <a:endParaRPr lang="en-US" sz="1000" dirty="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Accurate CAD Models from Point Clouds</a:t>
            </a:r>
            <a:endParaRPr lang="en-US" dirty="0"/>
          </a:p>
        </p:txBody>
      </p:sp>
      <p:sp>
        <p:nvSpPr>
          <p:cNvPr id="3" name="Content Placeholder 2"/>
          <p:cNvSpPr>
            <a:spLocks noGrp="1"/>
          </p:cNvSpPr>
          <p:nvPr>
            <p:ph idx="1"/>
          </p:nvPr>
        </p:nvSpPr>
        <p:spPr>
          <a:xfrm>
            <a:off x="457201" y="1200150"/>
            <a:ext cx="7933765" cy="881455"/>
          </a:xfrm>
        </p:spPr>
        <p:txBody>
          <a:bodyPr>
            <a:noAutofit/>
          </a:bodyPr>
          <a:lstStyle/>
          <a:p>
            <a:r>
              <a:rPr lang="en-US" sz="1800" dirty="0" smtClean="0"/>
              <a:t>Measurable CAD models can be developed from large underwater areas or surfaces by combining the point clouds of several scans.</a:t>
            </a:r>
            <a:endParaRPr lang="en-US" sz="1800" dirty="0"/>
          </a:p>
        </p:txBody>
      </p:sp>
      <p:pic>
        <p:nvPicPr>
          <p:cNvPr id="7" name="Picture 6" descr="propeller vertical.jpg"/>
          <p:cNvPicPr>
            <a:picLocks noChangeAspect="1"/>
          </p:cNvPicPr>
          <p:nvPr/>
        </p:nvPicPr>
        <p:blipFill>
          <a:blip r:embed="rId2" cstate="print"/>
          <a:stretch>
            <a:fillRect/>
          </a:stretch>
        </p:blipFill>
        <p:spPr>
          <a:xfrm>
            <a:off x="3581400" y="3714750"/>
            <a:ext cx="802700" cy="1143000"/>
          </a:xfrm>
          <a:prstGeom prst="roundRect">
            <a:avLst/>
          </a:prstGeom>
          <a:ln w="19050">
            <a:noFill/>
          </a:ln>
        </p:spPr>
      </p:pic>
      <p:pic>
        <p:nvPicPr>
          <p:cNvPr id="1026" name="Picture 2" descr="\\NEWTONGROUP\Site Support\Product\Deep Sea Scanner\Ashtead\3200 data\Obsolete\Stitched_Obsolete\P2_1_stitched_3.JPG"/>
          <p:cNvPicPr>
            <a:picLocks noChangeArrowheads="1"/>
          </p:cNvPicPr>
          <p:nvPr/>
        </p:nvPicPr>
        <p:blipFill>
          <a:blip r:embed="rId3" cstate="print"/>
          <a:srcRect t="12308" r="25938" b="28205"/>
          <a:stretch>
            <a:fillRect/>
          </a:stretch>
        </p:blipFill>
        <p:spPr bwMode="auto">
          <a:xfrm>
            <a:off x="457200" y="2266950"/>
            <a:ext cx="25146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5" descr="Core Spray ISO 2.jpg"/>
          <p:cNvPicPr>
            <a:picLocks/>
          </p:cNvPicPr>
          <p:nvPr/>
        </p:nvPicPr>
        <p:blipFill>
          <a:blip r:embed="rId4" cstate="print"/>
          <a:stretch>
            <a:fillRect/>
          </a:stretch>
        </p:blipFill>
        <p:spPr>
          <a:xfrm>
            <a:off x="3276600" y="2266950"/>
            <a:ext cx="25146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pipes_CAD.jpg"/>
          <p:cNvPicPr>
            <a:picLocks/>
          </p:cNvPicPr>
          <p:nvPr/>
        </p:nvPicPr>
        <p:blipFill>
          <a:blip r:embed="rId5" cstate="print"/>
          <a:srcRect l="12286" t="15482" b="19543"/>
          <a:stretch>
            <a:fillRect/>
          </a:stretch>
        </p:blipFill>
        <p:spPr>
          <a:xfrm>
            <a:off x="6096000" y="2266950"/>
            <a:ext cx="25146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Flange-example-1.jpg"/>
          <p:cNvPicPr>
            <a:picLocks noChangeAspect="1"/>
          </p:cNvPicPr>
          <p:nvPr/>
        </p:nvPicPr>
        <p:blipFill>
          <a:blip r:embed="rId6" cstate="print"/>
          <a:srcRect r="17510"/>
          <a:stretch>
            <a:fillRect/>
          </a:stretch>
        </p:blipFill>
        <p:spPr>
          <a:xfrm>
            <a:off x="457200" y="3714749"/>
            <a:ext cx="2557223"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image-scanning-navy.jpg"/>
          <p:cNvPicPr>
            <a:picLocks noChangeAspect="1"/>
          </p:cNvPicPr>
          <p:nvPr/>
        </p:nvPicPr>
        <p:blipFill>
          <a:blip r:embed="rId7" cstate="print"/>
          <a:srcRect l="10000" t="7692" r="29000" b="13462"/>
          <a:stretch>
            <a:fillRect/>
          </a:stretch>
        </p:blipFill>
        <p:spPr>
          <a:xfrm>
            <a:off x="5105400" y="3714750"/>
            <a:ext cx="1700562"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rwater.jpg"/>
          <p:cNvPicPr>
            <a:picLocks noChangeAspect="1"/>
          </p:cNvPicPr>
          <p:nvPr/>
        </p:nvPicPr>
        <p:blipFill>
          <a:blip r:embed="rId2" cstate="print">
            <a:lum bright="30000"/>
          </a:blip>
          <a:stretch>
            <a:fillRect/>
          </a:stretch>
        </p:blipFill>
        <p:spPr>
          <a:xfrm>
            <a:off x="381000" y="514350"/>
            <a:ext cx="83058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ubtitle 11"/>
          <p:cNvSpPr>
            <a:spLocks noGrp="1"/>
          </p:cNvSpPr>
          <p:nvPr>
            <p:ph type="subTitle" idx="1"/>
          </p:nvPr>
        </p:nvSpPr>
        <p:spPr>
          <a:xfrm>
            <a:off x="1295400" y="2724150"/>
            <a:ext cx="6400800" cy="838200"/>
          </a:xfrm>
        </p:spPr>
        <p:txBody>
          <a:bodyPr>
            <a:normAutofit fontScale="70000" lnSpcReduction="20000"/>
          </a:bodyPr>
          <a:lstStyle/>
          <a:p>
            <a:r>
              <a:rPr lang="en-US" dirty="0" smtClean="0"/>
              <a:t>For precise, non-contact dimensional underwater measurements and the production of as-built 3-D CAD models</a:t>
            </a:r>
            <a:endParaRPr lang="en-US" dirty="0"/>
          </a:p>
        </p:txBody>
      </p:sp>
      <p:sp>
        <p:nvSpPr>
          <p:cNvPr id="2" name="Title 1"/>
          <p:cNvSpPr>
            <a:spLocks noGrp="1"/>
          </p:cNvSpPr>
          <p:nvPr>
            <p:ph type="ctrTitle"/>
          </p:nvPr>
        </p:nvSpPr>
        <p:spPr>
          <a:xfrm>
            <a:off x="457200" y="1352550"/>
            <a:ext cx="8229600" cy="914400"/>
          </a:xfrm>
        </p:spPr>
        <p:txBody>
          <a:bodyPr>
            <a:noAutofit/>
          </a:bodyPr>
          <a:lstStyle/>
          <a:p>
            <a:pPr algn="ctr"/>
            <a:r>
              <a:rPr lang="en-US" b="1" dirty="0" smtClean="0">
                <a:solidFill>
                  <a:schemeClr val="tx1"/>
                </a:solidFill>
              </a:rPr>
              <a:t>Newton’s Subsea and Marine Underwater Laser Scanning Models</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1500-3000.jpg"/>
          <p:cNvPicPr>
            <a:picLocks noGrp="1" noChangeAspect="1"/>
          </p:cNvPicPr>
          <p:nvPr>
            <p:ph idx="1"/>
          </p:nvPr>
        </p:nvPicPr>
        <p:blipFill>
          <a:blip r:embed="rId2" cstate="print"/>
          <a:srcRect l="15000" t="12500" b="6250"/>
          <a:stretch>
            <a:fillRect/>
          </a:stretch>
        </p:blipFill>
        <p:spPr>
          <a:xfrm>
            <a:off x="4114800" y="1504949"/>
            <a:ext cx="1371600" cy="1048871"/>
          </a:xfrm>
        </p:spPr>
      </p:pic>
      <p:sp>
        <p:nvSpPr>
          <p:cNvPr id="2" name="Title 1"/>
          <p:cNvSpPr>
            <a:spLocks noGrp="1"/>
          </p:cNvSpPr>
          <p:nvPr>
            <p:ph type="title"/>
          </p:nvPr>
        </p:nvSpPr>
        <p:spPr/>
        <p:txBody>
          <a:bodyPr>
            <a:normAutofit fontScale="90000"/>
          </a:bodyPr>
          <a:lstStyle/>
          <a:p>
            <a:pPr algn="ctr"/>
            <a:r>
              <a:rPr lang="en-US" sz="2400" dirty="0" smtClean="0"/>
              <a:t>Newton’s Extensive Line of Subsea/Marine Laser Scanners</a:t>
            </a:r>
            <a:br>
              <a:rPr lang="en-US" sz="2400" dirty="0" smtClean="0"/>
            </a:br>
            <a:r>
              <a:rPr lang="en-US" sz="1800" dirty="0" smtClean="0"/>
              <a:t>The most comprehensive  in the world</a:t>
            </a:r>
            <a:endParaRPr lang="en-US" sz="1800" dirty="0"/>
          </a:p>
        </p:txBody>
      </p:sp>
      <p:sp>
        <p:nvSpPr>
          <p:cNvPr id="11" name="TextBox 10"/>
          <p:cNvSpPr txBox="1"/>
          <p:nvPr/>
        </p:nvSpPr>
        <p:spPr>
          <a:xfrm>
            <a:off x="5638800" y="1885950"/>
            <a:ext cx="184731" cy="369332"/>
          </a:xfrm>
          <a:prstGeom prst="rect">
            <a:avLst/>
          </a:prstGeom>
          <a:noFill/>
        </p:spPr>
        <p:txBody>
          <a:bodyPr wrap="none" rtlCol="0">
            <a:spAutoFit/>
          </a:bodyPr>
          <a:lstStyle/>
          <a:p>
            <a:endParaRPr lang="en-US" dirty="0"/>
          </a:p>
        </p:txBody>
      </p:sp>
      <p:pic>
        <p:nvPicPr>
          <p:cNvPr id="1028" name="Picture 4" descr="M500UW Underwater Laser Scanner"/>
          <p:cNvPicPr>
            <a:picLocks noChangeAspect="1" noChangeArrowheads="1"/>
          </p:cNvPicPr>
          <p:nvPr/>
        </p:nvPicPr>
        <p:blipFill>
          <a:blip r:embed="rId3" cstate="print"/>
          <a:srcRect l="33290" r="33419"/>
          <a:stretch>
            <a:fillRect/>
          </a:stretch>
        </p:blipFill>
        <p:spPr bwMode="auto">
          <a:xfrm>
            <a:off x="2971800" y="1504950"/>
            <a:ext cx="640080" cy="1066800"/>
          </a:xfrm>
          <a:prstGeom prst="rect">
            <a:avLst/>
          </a:prstGeom>
          <a:noFill/>
        </p:spPr>
      </p:pic>
      <p:pic>
        <p:nvPicPr>
          <p:cNvPr id="1030" name="Picture 6" descr="M210UW underwater laser scanner"/>
          <p:cNvPicPr>
            <a:picLocks noChangeAspect="1" noChangeArrowheads="1"/>
          </p:cNvPicPr>
          <p:nvPr/>
        </p:nvPicPr>
        <p:blipFill>
          <a:blip r:embed="rId4" cstate="print"/>
          <a:srcRect/>
          <a:stretch>
            <a:fillRect/>
          </a:stretch>
        </p:blipFill>
        <p:spPr bwMode="auto">
          <a:xfrm>
            <a:off x="457200" y="1581150"/>
            <a:ext cx="533400" cy="935228"/>
          </a:xfrm>
          <a:prstGeom prst="rect">
            <a:avLst/>
          </a:prstGeom>
          <a:noFill/>
        </p:spPr>
      </p:pic>
      <p:pic>
        <p:nvPicPr>
          <p:cNvPr id="1032" name="Picture 8" descr="M310UW underwater laser scanner"/>
          <p:cNvPicPr>
            <a:picLocks noChangeAspect="1" noChangeArrowheads="1"/>
          </p:cNvPicPr>
          <p:nvPr/>
        </p:nvPicPr>
        <p:blipFill>
          <a:blip r:embed="rId5" cstate="print"/>
          <a:srcRect/>
          <a:stretch>
            <a:fillRect/>
          </a:stretch>
        </p:blipFill>
        <p:spPr bwMode="auto">
          <a:xfrm>
            <a:off x="1676400" y="1200150"/>
            <a:ext cx="609600" cy="1447800"/>
          </a:xfrm>
          <a:prstGeom prst="rect">
            <a:avLst/>
          </a:prstGeom>
          <a:noFill/>
        </p:spPr>
      </p:pic>
      <p:sp>
        <p:nvSpPr>
          <p:cNvPr id="1033" name="Rectangle 9"/>
          <p:cNvSpPr>
            <a:spLocks noChangeArrowheads="1"/>
          </p:cNvSpPr>
          <p:nvPr/>
        </p:nvSpPr>
        <p:spPr bwMode="auto">
          <a:xfrm>
            <a:off x="-4114800" y="-1299091"/>
            <a:ext cx="13258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a:t>
            </a:r>
          </a:p>
        </p:txBody>
      </p:sp>
      <p:pic>
        <p:nvPicPr>
          <p:cNvPr id="1034" name="Picture 10" descr="PL4000UW"/>
          <p:cNvPicPr>
            <a:picLocks noChangeAspect="1" noChangeArrowheads="1"/>
          </p:cNvPicPr>
          <p:nvPr/>
        </p:nvPicPr>
        <p:blipFill>
          <a:blip r:embed="rId6" cstate="print"/>
          <a:srcRect t="31818" b="31818"/>
          <a:stretch>
            <a:fillRect/>
          </a:stretch>
        </p:blipFill>
        <p:spPr bwMode="auto">
          <a:xfrm>
            <a:off x="3276600" y="3257550"/>
            <a:ext cx="2743200" cy="609600"/>
          </a:xfrm>
          <a:prstGeom prst="rect">
            <a:avLst/>
          </a:prstGeom>
          <a:noFill/>
        </p:spPr>
      </p:pic>
      <p:pic>
        <p:nvPicPr>
          <p:cNvPr id="1035" name="Picture 11"/>
          <p:cNvPicPr>
            <a:picLocks noChangeAspect="1" noChangeArrowheads="1"/>
          </p:cNvPicPr>
          <p:nvPr/>
        </p:nvPicPr>
        <p:blipFill>
          <a:blip r:embed="rId7" cstate="print"/>
          <a:stretch>
            <a:fillRect/>
          </a:stretch>
        </p:blipFill>
        <p:spPr bwMode="auto">
          <a:xfrm>
            <a:off x="6477000" y="3105150"/>
            <a:ext cx="2209800" cy="915073"/>
          </a:xfrm>
          <a:prstGeom prst="rect">
            <a:avLst/>
          </a:prstGeom>
          <a:noFill/>
          <a:ln w="9525">
            <a:noFill/>
            <a:miter lim="800000"/>
            <a:headEnd/>
            <a:tailEnd/>
          </a:ln>
        </p:spPr>
      </p:pic>
      <p:pic>
        <p:nvPicPr>
          <p:cNvPr id="1037" name="Picture 13" descr="PL4000UW Pipeline Underwater Laser Scanner"/>
          <p:cNvPicPr>
            <a:picLocks noChangeAspect="1" noChangeArrowheads="1"/>
          </p:cNvPicPr>
          <p:nvPr/>
        </p:nvPicPr>
        <p:blipFill>
          <a:blip r:embed="rId8" cstate="print"/>
          <a:srcRect t="34483" b="37931"/>
          <a:stretch>
            <a:fillRect/>
          </a:stretch>
        </p:blipFill>
        <p:spPr bwMode="auto">
          <a:xfrm>
            <a:off x="457200" y="3333750"/>
            <a:ext cx="2533650" cy="559150"/>
          </a:xfrm>
          <a:prstGeom prst="rect">
            <a:avLst/>
          </a:prstGeom>
          <a:noFill/>
        </p:spPr>
      </p:pic>
      <p:sp>
        <p:nvSpPr>
          <p:cNvPr id="15" name="TextBox 14"/>
          <p:cNvSpPr txBox="1"/>
          <p:nvPr/>
        </p:nvSpPr>
        <p:spPr>
          <a:xfrm>
            <a:off x="381000" y="2647950"/>
            <a:ext cx="864339" cy="646331"/>
          </a:xfrm>
          <a:prstGeom prst="rect">
            <a:avLst/>
          </a:prstGeom>
          <a:noFill/>
        </p:spPr>
        <p:txBody>
          <a:bodyPr wrap="none" rtlCol="0">
            <a:spAutoFit/>
          </a:bodyPr>
          <a:lstStyle/>
          <a:p>
            <a:r>
              <a:rPr lang="en-US" sz="900" b="1" dirty="0" smtClean="0"/>
              <a:t>M210UW</a:t>
            </a:r>
          </a:p>
          <a:p>
            <a:r>
              <a:rPr lang="en-US" sz="900" b="1" dirty="0" smtClean="0"/>
              <a:t>1M Range</a:t>
            </a:r>
          </a:p>
          <a:p>
            <a:r>
              <a:rPr lang="en-US" sz="900" b="1" dirty="0" smtClean="0"/>
              <a:t>100M Depth</a:t>
            </a:r>
          </a:p>
          <a:p>
            <a:endParaRPr lang="en-US" sz="900" dirty="0"/>
          </a:p>
        </p:txBody>
      </p:sp>
      <p:sp>
        <p:nvSpPr>
          <p:cNvPr id="16" name="TextBox 15"/>
          <p:cNvSpPr txBox="1"/>
          <p:nvPr/>
        </p:nvSpPr>
        <p:spPr>
          <a:xfrm>
            <a:off x="1600200" y="2647950"/>
            <a:ext cx="864339" cy="646331"/>
          </a:xfrm>
          <a:prstGeom prst="rect">
            <a:avLst/>
          </a:prstGeom>
          <a:noFill/>
        </p:spPr>
        <p:txBody>
          <a:bodyPr wrap="none" rtlCol="0">
            <a:spAutoFit/>
          </a:bodyPr>
          <a:lstStyle/>
          <a:p>
            <a:r>
              <a:rPr lang="en-US" sz="900" b="1" dirty="0" smtClean="0"/>
              <a:t>M310UW</a:t>
            </a:r>
          </a:p>
          <a:p>
            <a:r>
              <a:rPr lang="en-US" sz="900" b="1" dirty="0" smtClean="0"/>
              <a:t>5M Range</a:t>
            </a:r>
          </a:p>
          <a:p>
            <a:r>
              <a:rPr lang="en-US" sz="900" b="1" dirty="0" smtClean="0"/>
              <a:t>100M Depth</a:t>
            </a:r>
          </a:p>
          <a:p>
            <a:endParaRPr lang="en-US" sz="900" dirty="0"/>
          </a:p>
        </p:txBody>
      </p:sp>
      <p:sp>
        <p:nvSpPr>
          <p:cNvPr id="17" name="TextBox 16"/>
          <p:cNvSpPr txBox="1"/>
          <p:nvPr/>
        </p:nvSpPr>
        <p:spPr>
          <a:xfrm>
            <a:off x="2895600" y="2647950"/>
            <a:ext cx="864339" cy="646331"/>
          </a:xfrm>
          <a:prstGeom prst="rect">
            <a:avLst/>
          </a:prstGeom>
          <a:noFill/>
        </p:spPr>
        <p:txBody>
          <a:bodyPr wrap="none" rtlCol="0">
            <a:spAutoFit/>
          </a:bodyPr>
          <a:lstStyle/>
          <a:p>
            <a:r>
              <a:rPr lang="en-US" sz="900" b="1" dirty="0" smtClean="0"/>
              <a:t>M500UW</a:t>
            </a:r>
          </a:p>
          <a:p>
            <a:r>
              <a:rPr lang="en-US" sz="900" b="1" dirty="0" smtClean="0"/>
              <a:t>1 M Range</a:t>
            </a:r>
          </a:p>
          <a:p>
            <a:r>
              <a:rPr lang="en-US" sz="900" b="1" dirty="0" smtClean="0"/>
              <a:t>500M Depth</a:t>
            </a:r>
          </a:p>
          <a:p>
            <a:endParaRPr lang="en-US" sz="900" dirty="0"/>
          </a:p>
        </p:txBody>
      </p:sp>
      <p:sp>
        <p:nvSpPr>
          <p:cNvPr id="18" name="TextBox 17"/>
          <p:cNvSpPr txBox="1"/>
          <p:nvPr/>
        </p:nvSpPr>
        <p:spPr>
          <a:xfrm>
            <a:off x="4114800" y="2647950"/>
            <a:ext cx="1157059" cy="646331"/>
          </a:xfrm>
          <a:prstGeom prst="rect">
            <a:avLst/>
          </a:prstGeom>
          <a:noFill/>
        </p:spPr>
        <p:txBody>
          <a:bodyPr wrap="square" rtlCol="0">
            <a:spAutoFit/>
          </a:bodyPr>
          <a:lstStyle/>
          <a:p>
            <a:r>
              <a:rPr lang="en-US" sz="900" b="1" dirty="0" smtClean="0"/>
              <a:t>M1500UW</a:t>
            </a:r>
          </a:p>
          <a:p>
            <a:r>
              <a:rPr lang="en-US" sz="900" b="1" dirty="0" smtClean="0"/>
              <a:t>5M Range</a:t>
            </a:r>
          </a:p>
          <a:p>
            <a:r>
              <a:rPr lang="en-US" sz="900" b="1" dirty="0" smtClean="0"/>
              <a:t>1500M Depth</a:t>
            </a:r>
          </a:p>
          <a:p>
            <a:endParaRPr lang="en-US" sz="900" dirty="0"/>
          </a:p>
        </p:txBody>
      </p:sp>
      <p:sp>
        <p:nvSpPr>
          <p:cNvPr id="19" name="TextBox 18"/>
          <p:cNvSpPr txBox="1"/>
          <p:nvPr/>
        </p:nvSpPr>
        <p:spPr>
          <a:xfrm>
            <a:off x="5562600" y="2647950"/>
            <a:ext cx="1233259" cy="646331"/>
          </a:xfrm>
          <a:prstGeom prst="rect">
            <a:avLst/>
          </a:prstGeom>
          <a:noFill/>
        </p:spPr>
        <p:txBody>
          <a:bodyPr wrap="square" rtlCol="0">
            <a:spAutoFit/>
          </a:bodyPr>
          <a:lstStyle/>
          <a:p>
            <a:r>
              <a:rPr lang="en-US" sz="900" b="1" dirty="0" smtClean="0"/>
              <a:t>M3200UW</a:t>
            </a:r>
          </a:p>
          <a:p>
            <a:r>
              <a:rPr lang="en-US" sz="900" b="1" dirty="0" smtClean="0"/>
              <a:t>5M Range</a:t>
            </a:r>
          </a:p>
          <a:p>
            <a:r>
              <a:rPr lang="en-US" sz="900" b="1" dirty="0" smtClean="0"/>
              <a:t>3200M Depth</a:t>
            </a:r>
          </a:p>
          <a:p>
            <a:endParaRPr lang="en-US" sz="900" dirty="0"/>
          </a:p>
        </p:txBody>
      </p:sp>
      <p:sp>
        <p:nvSpPr>
          <p:cNvPr id="20" name="TextBox 19"/>
          <p:cNvSpPr txBox="1"/>
          <p:nvPr/>
        </p:nvSpPr>
        <p:spPr>
          <a:xfrm>
            <a:off x="7315200" y="2647950"/>
            <a:ext cx="1157059" cy="646331"/>
          </a:xfrm>
          <a:prstGeom prst="rect">
            <a:avLst/>
          </a:prstGeom>
          <a:noFill/>
        </p:spPr>
        <p:txBody>
          <a:bodyPr wrap="square" rtlCol="0">
            <a:spAutoFit/>
          </a:bodyPr>
          <a:lstStyle/>
          <a:p>
            <a:r>
              <a:rPr lang="en-US" sz="900" b="1" dirty="0" smtClean="0"/>
              <a:t>M4000UW</a:t>
            </a:r>
          </a:p>
          <a:p>
            <a:r>
              <a:rPr lang="en-US" sz="900" b="1" dirty="0" smtClean="0"/>
              <a:t>5M Range</a:t>
            </a:r>
          </a:p>
          <a:p>
            <a:r>
              <a:rPr lang="en-US" sz="900" b="1" dirty="0" smtClean="0"/>
              <a:t>4000M Depth</a:t>
            </a:r>
          </a:p>
          <a:p>
            <a:endParaRPr lang="en-US" sz="900" dirty="0"/>
          </a:p>
        </p:txBody>
      </p:sp>
      <p:sp>
        <p:nvSpPr>
          <p:cNvPr id="21" name="TextBox 20"/>
          <p:cNvSpPr txBox="1"/>
          <p:nvPr/>
        </p:nvSpPr>
        <p:spPr>
          <a:xfrm>
            <a:off x="1371600" y="3943350"/>
            <a:ext cx="912429" cy="646331"/>
          </a:xfrm>
          <a:prstGeom prst="rect">
            <a:avLst/>
          </a:prstGeom>
          <a:noFill/>
        </p:spPr>
        <p:txBody>
          <a:bodyPr wrap="none" rtlCol="0">
            <a:spAutoFit/>
          </a:bodyPr>
          <a:lstStyle/>
          <a:p>
            <a:r>
              <a:rPr lang="en-US" sz="900" b="1" dirty="0" smtClean="0"/>
              <a:t>PL3200UW</a:t>
            </a:r>
          </a:p>
          <a:p>
            <a:r>
              <a:rPr lang="en-US" sz="900" b="1" dirty="0" smtClean="0"/>
              <a:t>10M Range</a:t>
            </a:r>
          </a:p>
          <a:p>
            <a:r>
              <a:rPr lang="en-US" sz="900" b="1" dirty="0" smtClean="0"/>
              <a:t>3200M Depth</a:t>
            </a:r>
          </a:p>
          <a:p>
            <a:endParaRPr lang="en-US" sz="900" dirty="0"/>
          </a:p>
        </p:txBody>
      </p:sp>
      <p:sp>
        <p:nvSpPr>
          <p:cNvPr id="22" name="TextBox 21"/>
          <p:cNvSpPr txBox="1"/>
          <p:nvPr/>
        </p:nvSpPr>
        <p:spPr>
          <a:xfrm>
            <a:off x="4191000" y="3943350"/>
            <a:ext cx="912429" cy="646331"/>
          </a:xfrm>
          <a:prstGeom prst="rect">
            <a:avLst/>
          </a:prstGeom>
          <a:noFill/>
        </p:spPr>
        <p:txBody>
          <a:bodyPr wrap="none" rtlCol="0">
            <a:spAutoFit/>
          </a:bodyPr>
          <a:lstStyle/>
          <a:p>
            <a:r>
              <a:rPr lang="en-US" sz="900" b="1" dirty="0" smtClean="0"/>
              <a:t>PL4000UW</a:t>
            </a:r>
          </a:p>
          <a:p>
            <a:r>
              <a:rPr lang="en-US" sz="900" b="1" dirty="0" smtClean="0"/>
              <a:t>10M Range</a:t>
            </a:r>
          </a:p>
          <a:p>
            <a:r>
              <a:rPr lang="en-US" sz="900" b="1" dirty="0" smtClean="0"/>
              <a:t>4000M Depth</a:t>
            </a:r>
          </a:p>
          <a:p>
            <a:endParaRPr lang="en-US" sz="900" dirty="0"/>
          </a:p>
        </p:txBody>
      </p:sp>
      <p:sp>
        <p:nvSpPr>
          <p:cNvPr id="23" name="TextBox 22"/>
          <p:cNvSpPr txBox="1"/>
          <p:nvPr/>
        </p:nvSpPr>
        <p:spPr>
          <a:xfrm>
            <a:off x="7239000" y="3943350"/>
            <a:ext cx="928459" cy="646331"/>
          </a:xfrm>
          <a:prstGeom prst="rect">
            <a:avLst/>
          </a:prstGeom>
          <a:noFill/>
        </p:spPr>
        <p:txBody>
          <a:bodyPr wrap="none" rtlCol="0">
            <a:spAutoFit/>
          </a:bodyPr>
          <a:lstStyle/>
          <a:p>
            <a:r>
              <a:rPr lang="en-US" sz="900" b="1" dirty="0" smtClean="0"/>
              <a:t>TP4000UW</a:t>
            </a:r>
          </a:p>
          <a:p>
            <a:r>
              <a:rPr lang="en-US" sz="900" b="1" dirty="0" smtClean="0"/>
              <a:t>20M Range</a:t>
            </a:r>
          </a:p>
          <a:p>
            <a:r>
              <a:rPr lang="en-US" sz="900" b="1" dirty="0" smtClean="0"/>
              <a:t>4000M Depth</a:t>
            </a:r>
          </a:p>
          <a:p>
            <a:endParaRPr lang="en-US" sz="900" dirty="0"/>
          </a:p>
        </p:txBody>
      </p:sp>
      <p:pic>
        <p:nvPicPr>
          <p:cNvPr id="24" name="Content Placeholder 4" descr="m1500-3000.jpg"/>
          <p:cNvPicPr>
            <a:picLocks noChangeAspect="1"/>
          </p:cNvPicPr>
          <p:nvPr/>
        </p:nvPicPr>
        <p:blipFill>
          <a:blip r:embed="rId2" cstate="print"/>
          <a:srcRect l="15000" t="12500" b="6250"/>
          <a:stretch>
            <a:fillRect/>
          </a:stretch>
        </p:blipFill>
        <p:spPr>
          <a:xfrm>
            <a:off x="5715000" y="1504949"/>
            <a:ext cx="1371600" cy="1048871"/>
          </a:xfrm>
          <a:prstGeom prst="rect">
            <a:avLst/>
          </a:prstGeom>
        </p:spPr>
      </p:pic>
      <p:pic>
        <p:nvPicPr>
          <p:cNvPr id="3" name="Picture 4" descr="\\NEWTONGROUP\Sales and Marketing\Ben\Marketing\Pictures\deep scanner\M4000UW_front_nobackground.jpg"/>
          <p:cNvPicPr>
            <a:picLocks noChangeAspect="1" noChangeArrowheads="1"/>
          </p:cNvPicPr>
          <p:nvPr/>
        </p:nvPicPr>
        <p:blipFill>
          <a:blip r:embed="rId9" cstate="print"/>
          <a:srcRect l="16667" t="12500" r="3333" b="8333"/>
          <a:stretch>
            <a:fillRect/>
          </a:stretch>
        </p:blipFill>
        <p:spPr bwMode="auto">
          <a:xfrm>
            <a:off x="7391400" y="1455773"/>
            <a:ext cx="1347537" cy="1066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WTONGROUP\Sales and Marketing\Ben\Marketing\Pictures\deep scanner\SMD ROV.jpg"/>
          <p:cNvPicPr>
            <a:picLocks noChangeAspect="1" noChangeArrowheads="1"/>
          </p:cNvPicPr>
          <p:nvPr/>
        </p:nvPicPr>
        <p:blipFill>
          <a:blip r:embed="rId3" cstate="print"/>
          <a:srcRect l="21488" t="2118" r="15104" b="3765"/>
          <a:stretch>
            <a:fillRect/>
          </a:stretch>
        </p:blipFill>
        <p:spPr bwMode="auto">
          <a:xfrm>
            <a:off x="5715000" y="2724150"/>
            <a:ext cx="1280160" cy="1066800"/>
          </a:xfrm>
          <a:prstGeom prst="rect">
            <a:avLst/>
          </a:prstGeom>
          <a:noFill/>
        </p:spPr>
      </p:pic>
      <p:sp>
        <p:nvSpPr>
          <p:cNvPr id="2" name="Title 1"/>
          <p:cNvSpPr>
            <a:spLocks noGrp="1"/>
          </p:cNvSpPr>
          <p:nvPr>
            <p:ph type="title"/>
          </p:nvPr>
        </p:nvSpPr>
        <p:spPr/>
        <p:txBody>
          <a:bodyPr>
            <a:normAutofit/>
          </a:bodyPr>
          <a:lstStyle/>
          <a:p>
            <a:r>
              <a:rPr lang="en-US" dirty="0" smtClean="0"/>
              <a:t>Internal and Fixed </a:t>
            </a:r>
            <a:r>
              <a:rPr lang="en-US" dirty="0"/>
              <a:t>L</a:t>
            </a:r>
            <a:r>
              <a:rPr lang="en-US" dirty="0" smtClean="0"/>
              <a:t>ine  Scanning</a:t>
            </a:r>
            <a:endParaRPr lang="en-US" dirty="0">
              <a:solidFill>
                <a:schemeClr val="tx2">
                  <a:lumMod val="75000"/>
                </a:schemeClr>
              </a:solidFill>
            </a:endParaRPr>
          </a:p>
        </p:txBody>
      </p:sp>
      <p:sp>
        <p:nvSpPr>
          <p:cNvPr id="3" name="Content Placeholder 2"/>
          <p:cNvSpPr>
            <a:spLocks noGrp="1"/>
          </p:cNvSpPr>
          <p:nvPr>
            <p:ph idx="1"/>
          </p:nvPr>
        </p:nvSpPr>
        <p:spPr>
          <a:xfrm>
            <a:off x="762000" y="1200150"/>
            <a:ext cx="4733925" cy="2179275"/>
          </a:xfrm>
        </p:spPr>
        <p:txBody>
          <a:bodyPr>
            <a:noAutofit/>
          </a:bodyPr>
          <a:lstStyle/>
          <a:p>
            <a:r>
              <a:rPr lang="en-US" sz="2400" dirty="0" smtClean="0">
                <a:solidFill>
                  <a:schemeClr val="tx2">
                    <a:lumMod val="75000"/>
                  </a:schemeClr>
                </a:solidFill>
              </a:rPr>
              <a:t>There are three types of laser line scanners: </a:t>
            </a:r>
          </a:p>
          <a:p>
            <a:r>
              <a:rPr lang="en-US" sz="1800" b="1" dirty="0" smtClean="0">
                <a:solidFill>
                  <a:schemeClr val="tx2">
                    <a:lumMod val="75000"/>
                  </a:schemeClr>
                </a:solidFill>
              </a:rPr>
              <a:t>Internal Scanning </a:t>
            </a:r>
            <a:r>
              <a:rPr lang="en-US" sz="1800" dirty="0" smtClean="0">
                <a:solidFill>
                  <a:schemeClr val="tx2">
                    <a:lumMod val="75000"/>
                  </a:schemeClr>
                </a:solidFill>
              </a:rPr>
              <a:t>models: The laser line is moved and controlled by internal encoders</a:t>
            </a:r>
          </a:p>
          <a:p>
            <a:r>
              <a:rPr lang="en-US" sz="1800" b="1" dirty="0" smtClean="0">
                <a:solidFill>
                  <a:schemeClr val="tx2">
                    <a:lumMod val="75000"/>
                  </a:schemeClr>
                </a:solidFill>
              </a:rPr>
              <a:t>Fixed line Scanning </a:t>
            </a:r>
            <a:r>
              <a:rPr lang="en-US" sz="1800" dirty="0" smtClean="0">
                <a:solidFill>
                  <a:schemeClr val="tx2">
                    <a:lumMod val="75000"/>
                  </a:schemeClr>
                </a:solidFill>
              </a:rPr>
              <a:t>models: Uses IMU or ROV data for the laser line position; the laser line is fixed; not internally scanned</a:t>
            </a:r>
          </a:p>
          <a:p>
            <a:r>
              <a:rPr lang="en-US" sz="1800" b="1" dirty="0" smtClean="0">
                <a:solidFill>
                  <a:schemeClr val="tx2">
                    <a:lumMod val="75000"/>
                  </a:schemeClr>
                </a:solidFill>
              </a:rPr>
              <a:t>Tripod Mounted </a:t>
            </a:r>
            <a:r>
              <a:rPr lang="en-US" sz="1800" dirty="0" smtClean="0">
                <a:solidFill>
                  <a:schemeClr val="tx2">
                    <a:lumMod val="75000"/>
                  </a:schemeClr>
                </a:solidFill>
              </a:rPr>
              <a:t>model for double the maximum range: to 20 Meters </a:t>
            </a:r>
          </a:p>
        </p:txBody>
      </p:sp>
      <p:pic>
        <p:nvPicPr>
          <p:cNvPr id="9" name="Picture 10" descr="PL4000UW"/>
          <p:cNvPicPr>
            <a:picLocks noChangeAspect="1" noChangeArrowheads="1"/>
          </p:cNvPicPr>
          <p:nvPr/>
        </p:nvPicPr>
        <p:blipFill>
          <a:blip r:embed="rId4" cstate="print"/>
          <a:srcRect t="28409" b="31007"/>
          <a:stretch>
            <a:fillRect/>
          </a:stretch>
        </p:blipFill>
        <p:spPr bwMode="auto">
          <a:xfrm>
            <a:off x="7010400" y="2800350"/>
            <a:ext cx="1981200" cy="762000"/>
          </a:xfrm>
          <a:prstGeom prst="rect">
            <a:avLst/>
          </a:prstGeom>
          <a:noFill/>
        </p:spPr>
      </p:pic>
      <p:pic>
        <p:nvPicPr>
          <p:cNvPr id="10" name="Picture 11"/>
          <p:cNvPicPr>
            <a:picLocks noChangeAspect="1" noChangeArrowheads="1"/>
          </p:cNvPicPr>
          <p:nvPr/>
        </p:nvPicPr>
        <p:blipFill>
          <a:blip r:embed="rId5" cstate="print"/>
          <a:stretch>
            <a:fillRect/>
          </a:stretch>
        </p:blipFill>
        <p:spPr bwMode="auto">
          <a:xfrm>
            <a:off x="7086600" y="3638550"/>
            <a:ext cx="1868996" cy="915461"/>
          </a:xfrm>
          <a:prstGeom prst="rect">
            <a:avLst/>
          </a:prstGeom>
          <a:noFill/>
          <a:ln w="9525">
            <a:noFill/>
            <a:miter lim="800000"/>
            <a:headEnd/>
            <a:tailEnd/>
          </a:ln>
        </p:spPr>
      </p:pic>
      <p:pic>
        <p:nvPicPr>
          <p:cNvPr id="11" name="Picture 4" descr="\\NEWTONGROUP\Sales and Marketing\Ben\Marketing\Pictures\deep scanner\M4000UW_front_nobackground.jpg"/>
          <p:cNvPicPr>
            <a:picLocks noChangeAspect="1" noChangeArrowheads="1"/>
          </p:cNvPicPr>
          <p:nvPr/>
        </p:nvPicPr>
        <p:blipFill>
          <a:blip r:embed="rId6" cstate="print"/>
          <a:srcRect l="16667" t="12500" r="3333" b="8333"/>
          <a:stretch>
            <a:fillRect/>
          </a:stretch>
        </p:blipFill>
        <p:spPr bwMode="auto">
          <a:xfrm>
            <a:off x="7620000" y="1657350"/>
            <a:ext cx="1347537" cy="1066800"/>
          </a:xfrm>
          <a:prstGeom prst="rect">
            <a:avLst/>
          </a:prstGeom>
          <a:noFill/>
        </p:spPr>
      </p:pic>
      <p:sp>
        <p:nvSpPr>
          <p:cNvPr id="12" name="TextBox 11"/>
          <p:cNvSpPr txBox="1"/>
          <p:nvPr/>
        </p:nvSpPr>
        <p:spPr>
          <a:xfrm>
            <a:off x="5943600" y="3714750"/>
            <a:ext cx="881973" cy="461665"/>
          </a:xfrm>
          <a:prstGeom prst="rect">
            <a:avLst/>
          </a:prstGeom>
          <a:noFill/>
        </p:spPr>
        <p:txBody>
          <a:bodyPr wrap="none" rtlCol="0">
            <a:spAutoFit/>
          </a:bodyPr>
          <a:lstStyle/>
          <a:p>
            <a:pPr algn="ctr"/>
            <a:r>
              <a:rPr lang="en-US" sz="800" dirty="0" smtClean="0"/>
              <a:t>Fixed Line</a:t>
            </a:r>
          </a:p>
          <a:p>
            <a:pPr algn="ctr"/>
            <a:r>
              <a:rPr lang="en-US" sz="800" dirty="0" smtClean="0"/>
              <a:t>ROV/AUV IMU</a:t>
            </a:r>
          </a:p>
          <a:p>
            <a:pPr algn="ctr"/>
            <a:r>
              <a:rPr lang="en-US" sz="800" dirty="0" smtClean="0"/>
              <a:t>Data</a:t>
            </a:r>
            <a:endParaRPr lang="en-US" sz="800" dirty="0"/>
          </a:p>
        </p:txBody>
      </p:sp>
      <p:pic>
        <p:nvPicPr>
          <p:cNvPr id="15" name="Internal scanning nm200uw.wmv">
            <a:hlinkClick r:id="" action="ppaction://media"/>
          </p:cNvPr>
          <p:cNvPicPr>
            <a:picLocks noRot="1" noChangeAspect="1"/>
          </p:cNvPicPr>
          <p:nvPr>
            <a:videoFile r:link="rId1"/>
          </p:nvPr>
        </p:nvPicPr>
        <p:blipFill>
          <a:blip r:embed="rId7" cstate="print"/>
          <a:stretch>
            <a:fillRect/>
          </a:stretch>
        </p:blipFill>
        <p:spPr>
          <a:xfrm>
            <a:off x="5562600" y="1504950"/>
            <a:ext cx="1625600" cy="914400"/>
          </a:xfrm>
          <a:prstGeom prst="rect">
            <a:avLst/>
          </a:prstGeom>
        </p:spPr>
      </p:pic>
      <p:sp>
        <p:nvSpPr>
          <p:cNvPr id="16" name="TextBox 15"/>
          <p:cNvSpPr txBox="1"/>
          <p:nvPr/>
        </p:nvSpPr>
        <p:spPr>
          <a:xfrm>
            <a:off x="5943600" y="1352550"/>
            <a:ext cx="838200" cy="215444"/>
          </a:xfrm>
          <a:prstGeom prst="rect">
            <a:avLst/>
          </a:prstGeom>
          <a:noFill/>
        </p:spPr>
        <p:txBody>
          <a:bodyPr wrap="square" rtlCol="0">
            <a:spAutoFit/>
          </a:bodyPr>
          <a:lstStyle/>
          <a:p>
            <a:r>
              <a:rPr lang="en-US" sz="800" dirty="0" smtClean="0"/>
              <a:t>Click to view</a:t>
            </a:r>
            <a:endParaRPr lang="en-US" sz="800" dirty="0"/>
          </a:p>
        </p:txBody>
      </p:sp>
      <p:sp>
        <p:nvSpPr>
          <p:cNvPr id="17" name="TextBox 16"/>
          <p:cNvSpPr txBox="1"/>
          <p:nvPr/>
        </p:nvSpPr>
        <p:spPr>
          <a:xfrm>
            <a:off x="5867400" y="2419350"/>
            <a:ext cx="1050288" cy="215444"/>
          </a:xfrm>
          <a:prstGeom prst="rect">
            <a:avLst/>
          </a:prstGeom>
          <a:noFill/>
        </p:spPr>
        <p:txBody>
          <a:bodyPr wrap="none" rtlCol="0">
            <a:spAutoFit/>
          </a:bodyPr>
          <a:lstStyle/>
          <a:p>
            <a:r>
              <a:rPr lang="en-US" sz="800" dirty="0" smtClean="0"/>
              <a:t>Internal Scanning</a:t>
            </a:r>
            <a:endParaRPr lang="en-US" sz="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0"/>
            <a:ext cx="8229600" cy="990600"/>
          </a:xfrm>
        </p:spPr>
        <p:txBody>
          <a:bodyPr>
            <a:noAutofit/>
          </a:bodyPr>
          <a:lstStyle/>
          <a:p>
            <a:r>
              <a:rPr lang="en-US" sz="3200" dirty="0" smtClean="0"/>
              <a:t>Newton’s Unique Dual Usage Scanners</a:t>
            </a:r>
            <a:r>
              <a:rPr lang="en-US" sz="2800" dirty="0" smtClean="0"/>
              <a:t/>
            </a:r>
            <a:br>
              <a:rPr lang="en-US" sz="2800" dirty="0" smtClean="0"/>
            </a:br>
            <a:r>
              <a:rPr lang="en-US" sz="2000" dirty="0" smtClean="0"/>
              <a:t>Internal scanning and Fixed </a:t>
            </a:r>
            <a:r>
              <a:rPr lang="en-US" sz="2000" dirty="0"/>
              <a:t>L</a:t>
            </a:r>
            <a:r>
              <a:rPr lang="en-US" sz="2000" dirty="0" smtClean="0"/>
              <a:t>ine scanning with the same Newton Underwater </a:t>
            </a:r>
            <a:r>
              <a:rPr lang="en-US" sz="2000" dirty="0"/>
              <a:t>L</a:t>
            </a:r>
            <a:r>
              <a:rPr lang="en-US" sz="2000" dirty="0" smtClean="0"/>
              <a:t>aser Scanner models</a:t>
            </a:r>
            <a:endParaRPr lang="en-US" sz="2000" dirty="0">
              <a:solidFill>
                <a:schemeClr val="tx2">
                  <a:lumMod val="75000"/>
                </a:schemeClr>
              </a:solidFill>
            </a:endParaRPr>
          </a:p>
        </p:txBody>
      </p:sp>
      <p:sp>
        <p:nvSpPr>
          <p:cNvPr id="3" name="Content Placeholder 2"/>
          <p:cNvSpPr>
            <a:spLocks noGrp="1"/>
          </p:cNvSpPr>
          <p:nvPr>
            <p:ph idx="1"/>
          </p:nvPr>
        </p:nvSpPr>
        <p:spPr>
          <a:xfrm>
            <a:off x="685800" y="2647950"/>
            <a:ext cx="4733925" cy="2133600"/>
          </a:xfrm>
        </p:spPr>
        <p:txBody>
          <a:bodyPr>
            <a:noAutofit/>
          </a:bodyPr>
          <a:lstStyle/>
          <a:p>
            <a:r>
              <a:rPr lang="en-US" sz="1800" dirty="0" smtClean="0">
                <a:solidFill>
                  <a:schemeClr val="tx2">
                    <a:lumMod val="75000"/>
                  </a:schemeClr>
                </a:solidFill>
              </a:rPr>
              <a:t>All Newton internal scanning models can also be used in Fixed Line mode with IMU input</a:t>
            </a:r>
          </a:p>
          <a:p>
            <a:r>
              <a:rPr lang="en-US" sz="1800" dirty="0" smtClean="0">
                <a:solidFill>
                  <a:schemeClr val="tx2">
                    <a:lumMod val="75000"/>
                  </a:schemeClr>
                </a:solidFill>
              </a:rPr>
              <a:t>Fewer scanners required for maximum coverage</a:t>
            </a:r>
          </a:p>
          <a:p>
            <a:r>
              <a:rPr lang="en-US" sz="1800" dirty="0" smtClean="0">
                <a:solidFill>
                  <a:schemeClr val="tx2">
                    <a:lumMod val="75000"/>
                  </a:schemeClr>
                </a:solidFill>
              </a:rPr>
              <a:t>ROV moving scans and then stop for detailed structure scans </a:t>
            </a:r>
          </a:p>
          <a:p>
            <a:pPr>
              <a:buNone/>
            </a:pPr>
            <a:r>
              <a:rPr lang="en-US" sz="1800" dirty="0" smtClean="0">
                <a:solidFill>
                  <a:schemeClr val="tx2">
                    <a:lumMod val="75000"/>
                  </a:schemeClr>
                </a:solidFill>
              </a:rPr>
              <a:t>     </a:t>
            </a:r>
          </a:p>
        </p:txBody>
      </p:sp>
      <p:pic>
        <p:nvPicPr>
          <p:cNvPr id="6" name="Picture 8" descr="M310UW underwater laser scanner"/>
          <p:cNvPicPr>
            <a:picLocks noChangeAspect="1" noChangeArrowheads="1"/>
          </p:cNvPicPr>
          <p:nvPr/>
        </p:nvPicPr>
        <p:blipFill>
          <a:blip r:embed="rId3" cstate="print"/>
          <a:srcRect/>
          <a:stretch>
            <a:fillRect/>
          </a:stretch>
        </p:blipFill>
        <p:spPr bwMode="auto">
          <a:xfrm>
            <a:off x="838200" y="1733550"/>
            <a:ext cx="352926" cy="838200"/>
          </a:xfrm>
          <a:prstGeom prst="rect">
            <a:avLst/>
          </a:prstGeom>
          <a:noFill/>
        </p:spPr>
      </p:pic>
      <p:pic>
        <p:nvPicPr>
          <p:cNvPr id="7" name="Picture 4" descr="M500UW Underwater Laser Scanner"/>
          <p:cNvPicPr>
            <a:picLocks noChangeAspect="1" noChangeArrowheads="1"/>
          </p:cNvPicPr>
          <p:nvPr/>
        </p:nvPicPr>
        <p:blipFill>
          <a:blip r:embed="rId4" cstate="print"/>
          <a:srcRect l="33290" r="33419"/>
          <a:stretch>
            <a:fillRect/>
          </a:stretch>
        </p:blipFill>
        <p:spPr bwMode="auto">
          <a:xfrm>
            <a:off x="1752600" y="1733550"/>
            <a:ext cx="533400" cy="889000"/>
          </a:xfrm>
          <a:prstGeom prst="rect">
            <a:avLst/>
          </a:prstGeom>
          <a:noFill/>
        </p:spPr>
      </p:pic>
      <p:pic>
        <p:nvPicPr>
          <p:cNvPr id="8" name="Content Placeholder 4" descr="m1500-3000.jpg"/>
          <p:cNvPicPr>
            <a:picLocks noChangeAspect="1"/>
          </p:cNvPicPr>
          <p:nvPr/>
        </p:nvPicPr>
        <p:blipFill>
          <a:blip r:embed="rId5" cstate="print"/>
          <a:srcRect l="15000" t="12500" b="6250"/>
          <a:stretch>
            <a:fillRect/>
          </a:stretch>
        </p:blipFill>
        <p:spPr>
          <a:xfrm>
            <a:off x="2895600" y="1809750"/>
            <a:ext cx="1096107" cy="838200"/>
          </a:xfrm>
          <a:prstGeom prst="rect">
            <a:avLst/>
          </a:prstGeom>
        </p:spPr>
      </p:pic>
      <p:pic>
        <p:nvPicPr>
          <p:cNvPr id="9" name="Content Placeholder 4" descr="m1500-3000.jpg"/>
          <p:cNvPicPr>
            <a:picLocks noChangeAspect="1"/>
          </p:cNvPicPr>
          <p:nvPr/>
        </p:nvPicPr>
        <p:blipFill>
          <a:blip r:embed="rId5" cstate="print"/>
          <a:srcRect l="15000" t="12500" b="6250"/>
          <a:stretch>
            <a:fillRect/>
          </a:stretch>
        </p:blipFill>
        <p:spPr>
          <a:xfrm>
            <a:off x="4343400" y="1885950"/>
            <a:ext cx="996461" cy="762000"/>
          </a:xfrm>
          <a:prstGeom prst="rect">
            <a:avLst/>
          </a:prstGeom>
        </p:spPr>
      </p:pic>
      <p:pic>
        <p:nvPicPr>
          <p:cNvPr id="10" name="Picture 4" descr="\\NEWTONGROUP\Sales and Marketing\Ben\Marketing\Pictures\deep scanner\M4000UW_front_nobackground.jpg"/>
          <p:cNvPicPr>
            <a:picLocks noChangeAspect="1" noChangeArrowheads="1"/>
          </p:cNvPicPr>
          <p:nvPr/>
        </p:nvPicPr>
        <p:blipFill>
          <a:blip r:embed="rId6" cstate="print"/>
          <a:srcRect l="16667" t="12500" r="3333" b="8333"/>
          <a:stretch>
            <a:fillRect/>
          </a:stretch>
        </p:blipFill>
        <p:spPr bwMode="auto">
          <a:xfrm>
            <a:off x="5715000" y="1809750"/>
            <a:ext cx="1058779" cy="838200"/>
          </a:xfrm>
          <a:prstGeom prst="rect">
            <a:avLst/>
          </a:prstGeom>
          <a:noFill/>
        </p:spPr>
      </p:pic>
      <p:pic>
        <p:nvPicPr>
          <p:cNvPr id="2050" name="Picture 2" descr="\\NEWTONGROUP\Sales and Marketing\Ben\Marketing\Pictures\IX BLUE phins.png"/>
          <p:cNvPicPr>
            <a:picLocks noChangeAspect="1" noChangeArrowheads="1"/>
          </p:cNvPicPr>
          <p:nvPr/>
        </p:nvPicPr>
        <p:blipFill>
          <a:blip r:embed="rId7" cstate="print"/>
          <a:srcRect/>
          <a:stretch>
            <a:fillRect/>
          </a:stretch>
        </p:blipFill>
        <p:spPr bwMode="auto">
          <a:xfrm>
            <a:off x="7391400" y="3562350"/>
            <a:ext cx="762000" cy="762000"/>
          </a:xfrm>
          <a:prstGeom prst="rect">
            <a:avLst/>
          </a:prstGeom>
          <a:noFill/>
        </p:spPr>
      </p:pic>
      <p:sp>
        <p:nvSpPr>
          <p:cNvPr id="13" name="TextBox 12"/>
          <p:cNvSpPr txBox="1"/>
          <p:nvPr/>
        </p:nvSpPr>
        <p:spPr>
          <a:xfrm>
            <a:off x="7239000" y="4248150"/>
            <a:ext cx="1165704" cy="215444"/>
          </a:xfrm>
          <a:prstGeom prst="rect">
            <a:avLst/>
          </a:prstGeom>
          <a:noFill/>
        </p:spPr>
        <p:txBody>
          <a:bodyPr wrap="none" rtlCol="0">
            <a:spAutoFit/>
          </a:bodyPr>
          <a:lstStyle/>
          <a:p>
            <a:r>
              <a:rPr lang="en-US" sz="800" dirty="0" smtClean="0"/>
              <a:t>Fixed Line IMU Data</a:t>
            </a:r>
            <a:endParaRPr lang="en-US" sz="800" dirty="0"/>
          </a:p>
        </p:txBody>
      </p:sp>
      <p:sp>
        <p:nvSpPr>
          <p:cNvPr id="14" name="TextBox 13"/>
          <p:cNvSpPr txBox="1"/>
          <p:nvPr/>
        </p:nvSpPr>
        <p:spPr>
          <a:xfrm>
            <a:off x="7239000" y="3333750"/>
            <a:ext cx="1050288" cy="215444"/>
          </a:xfrm>
          <a:prstGeom prst="rect">
            <a:avLst/>
          </a:prstGeom>
          <a:noFill/>
        </p:spPr>
        <p:txBody>
          <a:bodyPr wrap="none" rtlCol="0">
            <a:spAutoFit/>
          </a:bodyPr>
          <a:lstStyle/>
          <a:p>
            <a:r>
              <a:rPr lang="en-US" sz="800" dirty="0" smtClean="0"/>
              <a:t>Internal Scanning</a:t>
            </a:r>
            <a:endParaRPr lang="en-US" sz="800" dirty="0"/>
          </a:p>
        </p:txBody>
      </p:sp>
      <p:pic>
        <p:nvPicPr>
          <p:cNvPr id="15" name="Internal scanning nm200uw.wmv">
            <a:hlinkClick r:id="" action="ppaction://media"/>
          </p:cNvPr>
          <p:cNvPicPr>
            <a:picLocks noRot="1" noChangeAspect="1"/>
          </p:cNvPicPr>
          <p:nvPr>
            <a:videoFile r:link="rId1"/>
          </p:nvPr>
        </p:nvPicPr>
        <p:blipFill>
          <a:blip r:embed="rId8" cstate="print"/>
          <a:stretch>
            <a:fillRect/>
          </a:stretch>
        </p:blipFill>
        <p:spPr>
          <a:xfrm>
            <a:off x="7010400" y="2419350"/>
            <a:ext cx="1625600" cy="914400"/>
          </a:xfrm>
          <a:prstGeom prst="rect">
            <a:avLst/>
          </a:prstGeom>
        </p:spPr>
      </p:pic>
      <p:sp>
        <p:nvSpPr>
          <p:cNvPr id="16" name="TextBox 15"/>
          <p:cNvSpPr txBox="1"/>
          <p:nvPr/>
        </p:nvSpPr>
        <p:spPr>
          <a:xfrm>
            <a:off x="7391400" y="2266950"/>
            <a:ext cx="816249" cy="215444"/>
          </a:xfrm>
          <a:prstGeom prst="rect">
            <a:avLst/>
          </a:prstGeom>
          <a:noFill/>
        </p:spPr>
        <p:txBody>
          <a:bodyPr wrap="square" rtlCol="0">
            <a:spAutoFit/>
          </a:bodyPr>
          <a:lstStyle/>
          <a:p>
            <a:r>
              <a:rPr lang="en-US" sz="800" dirty="0" smtClean="0"/>
              <a:t>Click to view</a:t>
            </a:r>
            <a:endParaRPr lang="en-US" sz="800" dirty="0"/>
          </a:p>
        </p:txBody>
      </p:sp>
    </p:spTree>
    <p:extLst>
      <p:ext uri="{BB962C8B-B14F-4D97-AF65-F5344CB8AC3E}">
        <p14:creationId xmlns="" xmlns:p14="http://schemas.microsoft.com/office/powerpoint/2010/main" val="2184748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14350"/>
            <a:ext cx="8229600" cy="685800"/>
          </a:xfrm>
        </p:spPr>
        <p:txBody>
          <a:bodyPr>
            <a:noAutofit/>
          </a:bodyPr>
          <a:lstStyle/>
          <a:p>
            <a:r>
              <a:rPr lang="en-US" sz="2800" dirty="0" smtClean="0"/>
              <a:t>Short</a:t>
            </a:r>
            <a:r>
              <a:rPr lang="en-US" sz="2800" dirty="0" smtClean="0">
                <a:solidFill>
                  <a:schemeClr val="tx2">
                    <a:lumMod val="75000"/>
                  </a:schemeClr>
                </a:solidFill>
              </a:rPr>
              <a:t> Range Scanners: Up to 1 meter range</a:t>
            </a:r>
            <a:br>
              <a:rPr lang="en-US" sz="2800" dirty="0" smtClean="0">
                <a:solidFill>
                  <a:schemeClr val="tx2">
                    <a:lumMod val="75000"/>
                  </a:schemeClr>
                </a:solidFill>
              </a:rPr>
            </a:br>
            <a:r>
              <a:rPr lang="en-US" sz="2800" dirty="0" smtClean="0">
                <a:solidFill>
                  <a:schemeClr val="tx2">
                    <a:lumMod val="75000"/>
                  </a:schemeClr>
                </a:solidFill>
              </a:rPr>
              <a:t>Extreme Accuracy Measurement</a:t>
            </a:r>
            <a:endParaRPr lang="en-US" sz="2800" dirty="0">
              <a:solidFill>
                <a:schemeClr val="tx2">
                  <a:lumMod val="75000"/>
                </a:schemeClr>
              </a:solidFill>
            </a:endParaRPr>
          </a:p>
        </p:txBody>
      </p:sp>
      <p:sp>
        <p:nvSpPr>
          <p:cNvPr id="3" name="Content Placeholder 2"/>
          <p:cNvSpPr>
            <a:spLocks noGrp="1"/>
          </p:cNvSpPr>
          <p:nvPr>
            <p:ph idx="1"/>
          </p:nvPr>
        </p:nvSpPr>
        <p:spPr>
          <a:xfrm>
            <a:off x="304800" y="1657350"/>
            <a:ext cx="2743200" cy="2057400"/>
          </a:xfrm>
        </p:spPr>
        <p:txBody>
          <a:bodyPr>
            <a:noAutofit/>
          </a:bodyPr>
          <a:lstStyle/>
          <a:p>
            <a:r>
              <a:rPr lang="en-US" sz="1200" dirty="0" smtClean="0"/>
              <a:t>The short range </a:t>
            </a:r>
            <a:r>
              <a:rPr lang="en-US" sz="1200" dirty="0" smtClean="0"/>
              <a:t>M210UW, M500UW, HRM1500UW, HRM3200UW, and the HRM4000UW systems </a:t>
            </a:r>
            <a:r>
              <a:rPr lang="en-US" sz="1200" dirty="0" smtClean="0"/>
              <a:t>have an effective scanning distance of between 6 in. (150mm) and out to a distance of 3 ft. (0.9M) for a scan coverage area of 2.1 ft. x 2.9 ft. (64 cm x 88 cm</a:t>
            </a:r>
            <a:r>
              <a:rPr lang="en-US" sz="1200" dirty="0" smtClean="0"/>
              <a:t>).</a:t>
            </a:r>
          </a:p>
          <a:p>
            <a:pPr>
              <a:buNone/>
            </a:pPr>
            <a:endParaRPr lang="en-US" sz="1200" dirty="0" smtClean="0"/>
          </a:p>
          <a:p>
            <a:r>
              <a:rPr lang="en-US" sz="1200" dirty="0" smtClean="0">
                <a:solidFill>
                  <a:schemeClr val="tx2">
                    <a:lumMod val="75000"/>
                  </a:schemeClr>
                </a:solidFill>
              </a:rPr>
              <a:t>Accuracy down to 0.02 mm</a:t>
            </a:r>
          </a:p>
        </p:txBody>
      </p:sp>
      <p:pic>
        <p:nvPicPr>
          <p:cNvPr id="7" name="Picture 6" descr="diver_scanner 2.75w A.jpg"/>
          <p:cNvPicPr>
            <a:picLocks noChangeAspect="1"/>
          </p:cNvPicPr>
          <p:nvPr/>
        </p:nvPicPr>
        <p:blipFill>
          <a:blip r:embed="rId2" cstate="print"/>
          <a:stretch>
            <a:fillRect/>
          </a:stretch>
        </p:blipFill>
        <p:spPr>
          <a:xfrm>
            <a:off x="7543800" y="1200150"/>
            <a:ext cx="1044765" cy="1333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6" descr="M210UW underwater laser scanner"/>
          <p:cNvPicPr>
            <a:picLocks noChangeAspect="1" noChangeArrowheads="1"/>
          </p:cNvPicPr>
          <p:nvPr/>
        </p:nvPicPr>
        <p:blipFill>
          <a:blip r:embed="rId3" cstate="print"/>
          <a:srcRect/>
          <a:stretch>
            <a:fillRect/>
          </a:stretch>
        </p:blipFill>
        <p:spPr bwMode="auto">
          <a:xfrm>
            <a:off x="5715000" y="1276350"/>
            <a:ext cx="728663" cy="1277589"/>
          </a:xfrm>
          <a:prstGeom prst="rect">
            <a:avLst/>
          </a:prstGeom>
          <a:noFill/>
        </p:spPr>
      </p:pic>
      <p:sp>
        <p:nvSpPr>
          <p:cNvPr id="4" name="TextBox 3"/>
          <p:cNvSpPr txBox="1"/>
          <p:nvPr/>
        </p:nvSpPr>
        <p:spPr>
          <a:xfrm>
            <a:off x="5638800" y="2495550"/>
            <a:ext cx="1287054" cy="461665"/>
          </a:xfrm>
          <a:prstGeom prst="rect">
            <a:avLst/>
          </a:prstGeom>
          <a:noFill/>
        </p:spPr>
        <p:txBody>
          <a:bodyPr wrap="square" rtlCol="0">
            <a:spAutoFit/>
          </a:bodyPr>
          <a:lstStyle/>
          <a:p>
            <a:r>
              <a:rPr lang="en-US" sz="1200" b="1" dirty="0" smtClean="0"/>
              <a:t>NM210UW</a:t>
            </a:r>
          </a:p>
          <a:p>
            <a:r>
              <a:rPr lang="en-US" sz="1200" dirty="0" smtClean="0"/>
              <a:t>100 Meter</a:t>
            </a:r>
            <a:endParaRPr lang="en-US" sz="1200" dirty="0"/>
          </a:p>
        </p:txBody>
      </p:sp>
      <p:pic>
        <p:nvPicPr>
          <p:cNvPr id="9" name="Picture 4" descr="M500UW Underwater Laser Scanner"/>
          <p:cNvPicPr>
            <a:picLocks noChangeAspect="1" noChangeArrowheads="1"/>
          </p:cNvPicPr>
          <p:nvPr/>
        </p:nvPicPr>
        <p:blipFill>
          <a:blip r:embed="rId4" cstate="print"/>
          <a:srcRect l="33290" r="33419"/>
          <a:stretch>
            <a:fillRect/>
          </a:stretch>
        </p:blipFill>
        <p:spPr bwMode="auto">
          <a:xfrm>
            <a:off x="4114800" y="1276350"/>
            <a:ext cx="795337" cy="1325562"/>
          </a:xfrm>
          <a:prstGeom prst="rect">
            <a:avLst/>
          </a:prstGeom>
          <a:noFill/>
        </p:spPr>
      </p:pic>
      <p:sp>
        <p:nvSpPr>
          <p:cNvPr id="10" name="TextBox 9"/>
          <p:cNvSpPr txBox="1"/>
          <p:nvPr/>
        </p:nvSpPr>
        <p:spPr>
          <a:xfrm>
            <a:off x="4038600" y="2495550"/>
            <a:ext cx="1143000" cy="461665"/>
          </a:xfrm>
          <a:prstGeom prst="rect">
            <a:avLst/>
          </a:prstGeom>
          <a:noFill/>
        </p:spPr>
        <p:txBody>
          <a:bodyPr wrap="square" rtlCol="0">
            <a:spAutoFit/>
          </a:bodyPr>
          <a:lstStyle/>
          <a:p>
            <a:r>
              <a:rPr lang="en-US" sz="1200" b="1" dirty="0" smtClean="0"/>
              <a:t>NM500UW</a:t>
            </a:r>
          </a:p>
          <a:p>
            <a:r>
              <a:rPr lang="en-US" sz="1200" dirty="0" smtClean="0"/>
              <a:t>500 Meter</a:t>
            </a:r>
            <a:endParaRPr lang="en-US" sz="1200" dirty="0"/>
          </a:p>
        </p:txBody>
      </p:sp>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620000" y="3028950"/>
            <a:ext cx="99060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6324600" y="2952750"/>
            <a:ext cx="1287054" cy="1680865"/>
            <a:chOff x="4114800" y="3105150"/>
            <a:chExt cx="1287054" cy="1680865"/>
          </a:xfrm>
        </p:grpSpPr>
        <p:pic>
          <p:nvPicPr>
            <p:cNvPr id="17414" name="Picture 6" descr="HRM4000UW Underwater Laser Scanner"/>
            <p:cNvPicPr>
              <a:picLocks noChangeAspect="1" noChangeArrowheads="1"/>
            </p:cNvPicPr>
            <p:nvPr/>
          </p:nvPicPr>
          <p:blipFill>
            <a:blip r:embed="rId6" cstate="print"/>
            <a:srcRect/>
            <a:stretch>
              <a:fillRect/>
            </a:stretch>
          </p:blipFill>
          <p:spPr bwMode="auto">
            <a:xfrm>
              <a:off x="4267200" y="3105150"/>
              <a:ext cx="717177" cy="1219200"/>
            </a:xfrm>
            <a:prstGeom prst="rect">
              <a:avLst/>
            </a:prstGeom>
            <a:noFill/>
          </p:spPr>
        </p:pic>
        <p:sp>
          <p:nvSpPr>
            <p:cNvPr id="13" name="TextBox 12"/>
            <p:cNvSpPr txBox="1"/>
            <p:nvPr/>
          </p:nvSpPr>
          <p:spPr>
            <a:xfrm>
              <a:off x="4114800" y="4324350"/>
              <a:ext cx="1287054" cy="461665"/>
            </a:xfrm>
            <a:prstGeom prst="rect">
              <a:avLst/>
            </a:prstGeom>
            <a:noFill/>
          </p:spPr>
          <p:txBody>
            <a:bodyPr wrap="square" rtlCol="0">
              <a:spAutoFit/>
            </a:bodyPr>
            <a:lstStyle/>
            <a:p>
              <a:r>
                <a:rPr lang="en-US" sz="1200" b="1" dirty="0" smtClean="0"/>
                <a:t>HRM4000UW</a:t>
              </a:r>
              <a:endParaRPr lang="en-US" sz="1200" b="1" dirty="0" smtClean="0"/>
            </a:p>
            <a:p>
              <a:r>
                <a:rPr lang="en-US" sz="1200" dirty="0" smtClean="0"/>
                <a:t>100 Meter</a:t>
              </a:r>
              <a:endParaRPr lang="en-US" sz="1200" dirty="0"/>
            </a:p>
          </p:txBody>
        </p:sp>
      </p:grpSp>
      <p:grpSp>
        <p:nvGrpSpPr>
          <p:cNvPr id="19" name="Group 18"/>
          <p:cNvGrpSpPr/>
          <p:nvPr/>
        </p:nvGrpSpPr>
        <p:grpSpPr>
          <a:xfrm>
            <a:off x="3352800" y="2952750"/>
            <a:ext cx="2811054" cy="1680865"/>
            <a:chOff x="3276600" y="1352550"/>
            <a:chExt cx="2811054" cy="1680865"/>
          </a:xfrm>
        </p:grpSpPr>
        <p:pic>
          <p:nvPicPr>
            <p:cNvPr id="17410" name="Picture 2" descr="Subsea scanners"/>
            <p:cNvPicPr>
              <a:picLocks noChangeAspect="1" noChangeArrowheads="1"/>
            </p:cNvPicPr>
            <p:nvPr/>
          </p:nvPicPr>
          <p:blipFill>
            <a:blip r:embed="rId7" cstate="print"/>
            <a:srcRect/>
            <a:stretch>
              <a:fillRect/>
            </a:stretch>
          </p:blipFill>
          <p:spPr bwMode="auto">
            <a:xfrm>
              <a:off x="3429000" y="1352550"/>
              <a:ext cx="705607" cy="1143000"/>
            </a:xfrm>
            <a:prstGeom prst="rect">
              <a:avLst/>
            </a:prstGeom>
            <a:noFill/>
          </p:spPr>
        </p:pic>
        <p:pic>
          <p:nvPicPr>
            <p:cNvPr id="17412" name="Picture 4" descr="M1500UW Underwater Laser Scanner"/>
            <p:cNvPicPr>
              <a:picLocks noChangeAspect="1" noChangeArrowheads="1"/>
            </p:cNvPicPr>
            <p:nvPr/>
          </p:nvPicPr>
          <p:blipFill>
            <a:blip r:embed="rId8" cstate="print"/>
            <a:srcRect/>
            <a:stretch>
              <a:fillRect/>
            </a:stretch>
          </p:blipFill>
          <p:spPr bwMode="auto">
            <a:xfrm>
              <a:off x="4953000" y="1352550"/>
              <a:ext cx="685800" cy="1221668"/>
            </a:xfrm>
            <a:prstGeom prst="rect">
              <a:avLst/>
            </a:prstGeom>
            <a:noFill/>
          </p:spPr>
        </p:pic>
        <p:sp>
          <p:nvSpPr>
            <p:cNvPr id="14" name="TextBox 13"/>
            <p:cNvSpPr txBox="1"/>
            <p:nvPr/>
          </p:nvSpPr>
          <p:spPr>
            <a:xfrm>
              <a:off x="4800600" y="2571750"/>
              <a:ext cx="1287054" cy="461665"/>
            </a:xfrm>
            <a:prstGeom prst="rect">
              <a:avLst/>
            </a:prstGeom>
            <a:noFill/>
          </p:spPr>
          <p:txBody>
            <a:bodyPr wrap="square" rtlCol="0">
              <a:spAutoFit/>
            </a:bodyPr>
            <a:lstStyle/>
            <a:p>
              <a:r>
                <a:rPr lang="en-US" sz="1200" b="1" dirty="0" smtClean="0"/>
                <a:t>HRM3200UW</a:t>
              </a:r>
              <a:endParaRPr lang="en-US" sz="1200" b="1" dirty="0" smtClean="0"/>
            </a:p>
            <a:p>
              <a:r>
                <a:rPr lang="en-US" sz="1200" dirty="0" smtClean="0"/>
                <a:t>100 Meter</a:t>
              </a:r>
              <a:endParaRPr lang="en-US" sz="1200" dirty="0"/>
            </a:p>
          </p:txBody>
        </p:sp>
        <p:sp>
          <p:nvSpPr>
            <p:cNvPr id="15" name="TextBox 14"/>
            <p:cNvSpPr txBox="1"/>
            <p:nvPr/>
          </p:nvSpPr>
          <p:spPr>
            <a:xfrm>
              <a:off x="3276600" y="2571750"/>
              <a:ext cx="1287054" cy="461665"/>
            </a:xfrm>
            <a:prstGeom prst="rect">
              <a:avLst/>
            </a:prstGeom>
            <a:noFill/>
          </p:spPr>
          <p:txBody>
            <a:bodyPr wrap="square" rtlCol="0">
              <a:spAutoFit/>
            </a:bodyPr>
            <a:lstStyle/>
            <a:p>
              <a:r>
                <a:rPr lang="en-US" sz="1200" b="1" dirty="0" smtClean="0"/>
                <a:t>HRM1500UW</a:t>
              </a:r>
            </a:p>
            <a:p>
              <a:r>
                <a:rPr lang="en-US" sz="1200" dirty="0" smtClean="0"/>
                <a:t>100 </a:t>
              </a:r>
              <a:r>
                <a:rPr lang="en-US" sz="1200" dirty="0" smtClean="0"/>
                <a:t>Meter</a:t>
              </a:r>
              <a:endParaRPr lang="en-US" sz="1200" dirty="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Medium </a:t>
            </a:r>
            <a:r>
              <a:rPr lang="en-US" sz="2800" dirty="0" smtClean="0">
                <a:solidFill>
                  <a:schemeClr val="tx2">
                    <a:lumMod val="75000"/>
                  </a:schemeClr>
                </a:solidFill>
              </a:rPr>
              <a:t>Range Scanners: 5 meters Range</a:t>
            </a:r>
            <a:br>
              <a:rPr lang="en-US" sz="2800" dirty="0" smtClean="0">
                <a:solidFill>
                  <a:schemeClr val="tx2">
                    <a:lumMod val="75000"/>
                  </a:schemeClr>
                </a:solidFill>
              </a:rPr>
            </a:br>
            <a:r>
              <a:rPr lang="en-US" sz="2000" dirty="0" smtClean="0">
                <a:solidFill>
                  <a:schemeClr val="tx2">
                    <a:lumMod val="75000"/>
                  </a:schemeClr>
                </a:solidFill>
              </a:rPr>
              <a:t>High Accuracy Measurement: to 0.2 mm</a:t>
            </a:r>
            <a:endParaRPr lang="en-US" sz="2000" dirty="0">
              <a:solidFill>
                <a:schemeClr val="tx2">
                  <a:lumMod val="75000"/>
                </a:schemeClr>
              </a:solidFill>
            </a:endParaRPr>
          </a:p>
        </p:txBody>
      </p:sp>
      <p:pic>
        <p:nvPicPr>
          <p:cNvPr id="8" name="Picture 8" descr="M310UW underwater laser scanner"/>
          <p:cNvPicPr>
            <a:picLocks noChangeAspect="1" noChangeArrowheads="1"/>
          </p:cNvPicPr>
          <p:nvPr/>
        </p:nvPicPr>
        <p:blipFill>
          <a:blip r:embed="rId2" cstate="print"/>
          <a:srcRect/>
          <a:stretch>
            <a:fillRect/>
          </a:stretch>
        </p:blipFill>
        <p:spPr bwMode="auto">
          <a:xfrm>
            <a:off x="1143000" y="1581150"/>
            <a:ext cx="443025" cy="1052184"/>
          </a:xfrm>
          <a:prstGeom prst="rect">
            <a:avLst/>
          </a:prstGeom>
          <a:noFill/>
        </p:spPr>
      </p:pic>
      <p:pic>
        <p:nvPicPr>
          <p:cNvPr id="4" name="Picture 3"/>
          <p:cNvPicPr>
            <a:picLocks noChangeAspect="1"/>
          </p:cNvPicPr>
          <p:nvPr/>
        </p:nvPicPr>
        <p:blipFill>
          <a:blip r:embed="rId3" cstate="print"/>
          <a:stretch>
            <a:fillRect/>
          </a:stretch>
        </p:blipFill>
        <p:spPr>
          <a:xfrm>
            <a:off x="2595502" y="1563819"/>
            <a:ext cx="1371719" cy="1048603"/>
          </a:xfrm>
          <a:prstGeom prst="rect">
            <a:avLst/>
          </a:prstGeom>
        </p:spPr>
      </p:pic>
      <p:pic>
        <p:nvPicPr>
          <p:cNvPr id="9" name="Content Placeholder 4" descr="m1500-3000.jpg"/>
          <p:cNvPicPr>
            <a:picLocks noChangeAspect="1"/>
          </p:cNvPicPr>
          <p:nvPr/>
        </p:nvPicPr>
        <p:blipFill>
          <a:blip r:embed="rId4" cstate="print"/>
          <a:srcRect l="15000" t="12500" b="6250"/>
          <a:stretch>
            <a:fillRect/>
          </a:stretch>
        </p:blipFill>
        <p:spPr>
          <a:xfrm>
            <a:off x="4572000" y="1612595"/>
            <a:ext cx="1371600" cy="1048871"/>
          </a:xfrm>
          <a:prstGeom prst="rect">
            <a:avLst/>
          </a:prstGeom>
        </p:spPr>
      </p:pic>
      <p:pic>
        <p:nvPicPr>
          <p:cNvPr id="10" name="Picture 4" descr="\\NEWTONGROUP\Sales and Marketing\Ben\Marketing\Pictures\deep scanner\M4000UW_front_nobackground.jpg"/>
          <p:cNvPicPr>
            <a:picLocks noChangeAspect="1" noChangeArrowheads="1"/>
          </p:cNvPicPr>
          <p:nvPr/>
        </p:nvPicPr>
        <p:blipFill>
          <a:blip r:embed="rId5" cstate="print"/>
          <a:srcRect l="16667" t="12500" r="3333" b="8333"/>
          <a:stretch>
            <a:fillRect/>
          </a:stretch>
        </p:blipFill>
        <p:spPr bwMode="auto">
          <a:xfrm>
            <a:off x="6553200" y="1581150"/>
            <a:ext cx="1347537" cy="1066800"/>
          </a:xfrm>
          <a:prstGeom prst="rect">
            <a:avLst/>
          </a:prstGeom>
          <a:noFill/>
        </p:spPr>
      </p:pic>
      <p:sp>
        <p:nvSpPr>
          <p:cNvPr id="13" name="TextBox 12"/>
          <p:cNvSpPr txBox="1"/>
          <p:nvPr/>
        </p:nvSpPr>
        <p:spPr>
          <a:xfrm>
            <a:off x="914400" y="2724151"/>
            <a:ext cx="1602992" cy="461665"/>
          </a:xfrm>
          <a:prstGeom prst="rect">
            <a:avLst/>
          </a:prstGeom>
          <a:noFill/>
        </p:spPr>
        <p:txBody>
          <a:bodyPr wrap="square" rtlCol="0">
            <a:spAutoFit/>
          </a:bodyPr>
          <a:lstStyle/>
          <a:p>
            <a:r>
              <a:rPr lang="en-US" sz="1200" dirty="0" smtClean="0"/>
              <a:t>M310UW</a:t>
            </a:r>
          </a:p>
          <a:p>
            <a:r>
              <a:rPr lang="en-US" sz="1200" dirty="0" smtClean="0"/>
              <a:t>100 Meter</a:t>
            </a:r>
            <a:endParaRPr lang="en-US" sz="1200" dirty="0"/>
          </a:p>
        </p:txBody>
      </p:sp>
      <p:sp>
        <p:nvSpPr>
          <p:cNvPr id="11" name="TextBox 10"/>
          <p:cNvSpPr txBox="1"/>
          <p:nvPr/>
        </p:nvSpPr>
        <p:spPr>
          <a:xfrm>
            <a:off x="2438400" y="2647950"/>
            <a:ext cx="1600200" cy="461665"/>
          </a:xfrm>
          <a:prstGeom prst="rect">
            <a:avLst/>
          </a:prstGeom>
          <a:noFill/>
        </p:spPr>
        <p:txBody>
          <a:bodyPr wrap="square" rtlCol="0">
            <a:spAutoFit/>
          </a:bodyPr>
          <a:lstStyle/>
          <a:p>
            <a:r>
              <a:rPr lang="en-US" sz="1200" dirty="0" smtClean="0"/>
              <a:t>M1500UW</a:t>
            </a:r>
          </a:p>
          <a:p>
            <a:r>
              <a:rPr lang="en-US" sz="1200" dirty="0" smtClean="0"/>
              <a:t>1500 Meter</a:t>
            </a:r>
            <a:endParaRPr lang="en-US" sz="1200" dirty="0"/>
          </a:p>
        </p:txBody>
      </p:sp>
      <p:sp>
        <p:nvSpPr>
          <p:cNvPr id="14" name="TextBox 13"/>
          <p:cNvSpPr txBox="1"/>
          <p:nvPr/>
        </p:nvSpPr>
        <p:spPr>
          <a:xfrm>
            <a:off x="4191000" y="2724150"/>
            <a:ext cx="1752600" cy="461665"/>
          </a:xfrm>
          <a:prstGeom prst="rect">
            <a:avLst/>
          </a:prstGeom>
          <a:noFill/>
        </p:spPr>
        <p:txBody>
          <a:bodyPr wrap="square" rtlCol="0">
            <a:spAutoFit/>
          </a:bodyPr>
          <a:lstStyle/>
          <a:p>
            <a:r>
              <a:rPr lang="en-US" sz="1200" dirty="0" smtClean="0"/>
              <a:t>M3200UW</a:t>
            </a:r>
          </a:p>
          <a:p>
            <a:r>
              <a:rPr lang="en-US" sz="1200" dirty="0" smtClean="0"/>
              <a:t>3200 Meter</a:t>
            </a:r>
            <a:endParaRPr lang="en-US" sz="1200" dirty="0"/>
          </a:p>
        </p:txBody>
      </p:sp>
      <p:sp>
        <p:nvSpPr>
          <p:cNvPr id="15" name="TextBox 14"/>
          <p:cNvSpPr txBox="1"/>
          <p:nvPr/>
        </p:nvSpPr>
        <p:spPr>
          <a:xfrm>
            <a:off x="6477000" y="2724150"/>
            <a:ext cx="1143000" cy="461665"/>
          </a:xfrm>
          <a:prstGeom prst="rect">
            <a:avLst/>
          </a:prstGeom>
          <a:noFill/>
        </p:spPr>
        <p:txBody>
          <a:bodyPr wrap="square" rtlCol="0">
            <a:spAutoFit/>
          </a:bodyPr>
          <a:lstStyle/>
          <a:p>
            <a:r>
              <a:rPr lang="en-US" sz="1200" dirty="0" smtClean="0"/>
              <a:t>M4000UW</a:t>
            </a:r>
          </a:p>
          <a:p>
            <a:r>
              <a:rPr lang="en-US" sz="1200" dirty="0" smtClean="0"/>
              <a:t>4000 Meter</a:t>
            </a:r>
            <a:endParaRPr lang="en-US" sz="1200" dirty="0"/>
          </a:p>
        </p:txBody>
      </p:sp>
      <p:pic>
        <p:nvPicPr>
          <p:cNvPr id="17" name="Picture 2" descr="screen cap"/>
          <p:cNvPicPr>
            <a:picLocks noChangeAspect="1" noChangeArrowheads="1"/>
          </p:cNvPicPr>
          <p:nvPr/>
        </p:nvPicPr>
        <p:blipFill>
          <a:blip r:embed="rId6" cstate="print">
            <a:extLst>
              <a:ext uri="{28A0092B-C50C-407E-A947-70E740481C1C}">
                <a14:useLocalDpi xmlns="" xmlns:a14="http://schemas.microsoft.com/office/drawing/2010/main" val="0"/>
              </a:ext>
            </a:extLst>
          </a:blip>
          <a:srcRect t="8070" r="19864" b="-3644"/>
          <a:stretch>
            <a:fillRect/>
          </a:stretch>
        </p:blipFill>
        <p:spPr bwMode="auto">
          <a:xfrm>
            <a:off x="1600200" y="3333750"/>
            <a:ext cx="2342537" cy="1512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pic>
      <p:sp>
        <p:nvSpPr>
          <p:cNvPr id="18" name="TextBox 17"/>
          <p:cNvSpPr txBox="1"/>
          <p:nvPr/>
        </p:nvSpPr>
        <p:spPr>
          <a:xfrm>
            <a:off x="1295400" y="4774168"/>
            <a:ext cx="3276600" cy="276999"/>
          </a:xfrm>
          <a:prstGeom prst="rect">
            <a:avLst/>
          </a:prstGeom>
          <a:noFill/>
        </p:spPr>
        <p:txBody>
          <a:bodyPr wrap="square" rtlCol="0">
            <a:spAutoFit/>
          </a:bodyPr>
          <a:lstStyle/>
          <a:p>
            <a:r>
              <a:rPr lang="en-US" sz="1200" dirty="0" smtClean="0"/>
              <a:t>Structure scanned with a M3200UW</a:t>
            </a:r>
            <a:endParaRPr lang="en-US" sz="1200" dirty="0"/>
          </a:p>
        </p:txBody>
      </p:sp>
      <p:sp>
        <p:nvSpPr>
          <p:cNvPr id="19" name="TextBox 18"/>
          <p:cNvSpPr txBox="1"/>
          <p:nvPr/>
        </p:nvSpPr>
        <p:spPr>
          <a:xfrm>
            <a:off x="4343400" y="3409950"/>
            <a:ext cx="3886200" cy="1200329"/>
          </a:xfrm>
          <a:prstGeom prst="rect">
            <a:avLst/>
          </a:prstGeom>
          <a:noFill/>
        </p:spPr>
        <p:txBody>
          <a:bodyPr wrap="square" rtlCol="0">
            <a:spAutoFit/>
          </a:bodyPr>
          <a:lstStyle/>
          <a:p>
            <a:r>
              <a:rPr lang="en-US" dirty="0" smtClean="0"/>
              <a:t>Live camera view</a:t>
            </a:r>
          </a:p>
          <a:p>
            <a:r>
              <a:rPr lang="en-US" dirty="0" smtClean="0"/>
              <a:t>Dual mode – Internal Scanning or Fixed Line</a:t>
            </a:r>
          </a:p>
          <a:p>
            <a:r>
              <a:rPr lang="en-US" dirty="0" smtClean="0"/>
              <a:t>Scan data instantly viewable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 the beginning at MIT</a:t>
            </a:r>
            <a:endParaRPr lang="en-US" dirty="0"/>
          </a:p>
        </p:txBody>
      </p:sp>
      <p:pic>
        <p:nvPicPr>
          <p:cNvPr id="5" name="catchthrow.wm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2409825" y="1276350"/>
            <a:ext cx="4324350" cy="3243263"/>
          </a:xfrm>
        </p:spPr>
      </p:pic>
      <p:sp>
        <p:nvSpPr>
          <p:cNvPr id="6" name="TextBox 5"/>
          <p:cNvSpPr txBox="1"/>
          <p:nvPr/>
        </p:nvSpPr>
        <p:spPr>
          <a:xfrm>
            <a:off x="4038600" y="4476750"/>
            <a:ext cx="1114408" cy="215444"/>
          </a:xfrm>
          <a:prstGeom prst="rect">
            <a:avLst/>
          </a:prstGeom>
          <a:noFill/>
        </p:spPr>
        <p:txBody>
          <a:bodyPr wrap="none" rtlCol="0">
            <a:spAutoFit/>
          </a:bodyPr>
          <a:lstStyle/>
          <a:p>
            <a:r>
              <a:rPr lang="en-US" sz="800" dirty="0" smtClean="0"/>
              <a:t>Click to play video</a:t>
            </a:r>
            <a:endParaRPr lang="en-US" sz="800" dirty="0"/>
          </a:p>
        </p:txBody>
      </p:sp>
    </p:spTree>
    <p:extLst>
      <p:ext uri="{BB962C8B-B14F-4D97-AF65-F5344CB8AC3E}">
        <p14:creationId xmlns="" xmlns:p14="http://schemas.microsoft.com/office/powerpoint/2010/main" val="1813731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TONGROUP\Sales and Marketing\Ben\Marketing\Pictures\deep scanner\SMD ROV.jpg"/>
          <p:cNvPicPr>
            <a:picLocks noChangeAspect="1" noChangeArrowheads="1"/>
          </p:cNvPicPr>
          <p:nvPr/>
        </p:nvPicPr>
        <p:blipFill>
          <a:blip r:embed="rId2" cstate="print"/>
          <a:srcRect/>
          <a:stretch>
            <a:fillRect/>
          </a:stretch>
        </p:blipFill>
        <p:spPr bwMode="auto">
          <a:xfrm>
            <a:off x="6324600" y="3181350"/>
            <a:ext cx="2069796" cy="1162050"/>
          </a:xfrm>
          <a:prstGeom prst="rect">
            <a:avLst/>
          </a:prstGeom>
          <a:noFill/>
        </p:spPr>
      </p:pic>
      <p:pic>
        <p:nvPicPr>
          <p:cNvPr id="8" name="Picture 10" descr="PL4000UW"/>
          <p:cNvPicPr>
            <a:picLocks noChangeAspect="1" noChangeArrowheads="1"/>
          </p:cNvPicPr>
          <p:nvPr/>
        </p:nvPicPr>
        <p:blipFill>
          <a:blip r:embed="rId3" cstate="print"/>
          <a:stretch>
            <a:fillRect/>
          </a:stretch>
        </p:blipFill>
        <p:spPr bwMode="auto">
          <a:xfrm>
            <a:off x="1066800" y="742950"/>
            <a:ext cx="2895600" cy="2217420"/>
          </a:xfrm>
          <a:prstGeom prst="rect">
            <a:avLst/>
          </a:prstGeom>
          <a:noFill/>
        </p:spPr>
      </p:pic>
      <p:pic>
        <p:nvPicPr>
          <p:cNvPr id="9" name="Picture 13" descr="PL4000UW Pipeline Underwater Laser Scanner"/>
          <p:cNvPicPr>
            <a:picLocks noChangeAspect="1" noChangeArrowheads="1"/>
          </p:cNvPicPr>
          <p:nvPr/>
        </p:nvPicPr>
        <p:blipFill>
          <a:blip r:embed="rId4" cstate="print"/>
          <a:stretch>
            <a:fillRect/>
          </a:stretch>
        </p:blipFill>
        <p:spPr bwMode="auto">
          <a:xfrm>
            <a:off x="4724400" y="971550"/>
            <a:ext cx="2895600" cy="1981200"/>
          </a:xfrm>
          <a:prstGeom prst="rect">
            <a:avLst/>
          </a:prstGeom>
          <a:noFill/>
        </p:spPr>
      </p:pic>
      <p:pic>
        <p:nvPicPr>
          <p:cNvPr id="26626" name="Picture 2" descr="ixblue_pipe2"/>
          <p:cNvPicPr>
            <a:picLocks noChangeAspect="1" noChangeArrowheads="1"/>
          </p:cNvPicPr>
          <p:nvPr/>
        </p:nvPicPr>
        <p:blipFill>
          <a:blip r:embed="rId5" cstate="print"/>
          <a:srcRect l="20833" t="13271" r="2083" b="15951"/>
          <a:stretch>
            <a:fillRect/>
          </a:stretch>
        </p:blipFill>
        <p:spPr bwMode="auto">
          <a:xfrm>
            <a:off x="1905000" y="2724150"/>
            <a:ext cx="4495800" cy="1944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05000" y="2114550"/>
            <a:ext cx="1828800" cy="523220"/>
          </a:xfrm>
          <a:prstGeom prst="rect">
            <a:avLst/>
          </a:prstGeom>
          <a:noFill/>
        </p:spPr>
        <p:txBody>
          <a:bodyPr wrap="square" rtlCol="0">
            <a:spAutoFit/>
          </a:bodyPr>
          <a:lstStyle/>
          <a:p>
            <a:r>
              <a:rPr lang="en-US" sz="1400" dirty="0" smtClean="0"/>
              <a:t>PL4000UW</a:t>
            </a:r>
          </a:p>
          <a:p>
            <a:r>
              <a:rPr lang="en-US" sz="1400" dirty="0" smtClean="0"/>
              <a:t>4000 Meter </a:t>
            </a:r>
            <a:endParaRPr lang="en-US" sz="1400" dirty="0"/>
          </a:p>
        </p:txBody>
      </p:sp>
      <p:sp>
        <p:nvSpPr>
          <p:cNvPr id="13" name="TextBox 12"/>
          <p:cNvSpPr txBox="1"/>
          <p:nvPr/>
        </p:nvSpPr>
        <p:spPr>
          <a:xfrm>
            <a:off x="5715000" y="2114550"/>
            <a:ext cx="2743200" cy="523220"/>
          </a:xfrm>
          <a:prstGeom prst="rect">
            <a:avLst/>
          </a:prstGeom>
          <a:noFill/>
        </p:spPr>
        <p:txBody>
          <a:bodyPr wrap="square" rtlCol="0">
            <a:spAutoFit/>
          </a:bodyPr>
          <a:lstStyle/>
          <a:p>
            <a:r>
              <a:rPr lang="en-US" sz="1400" dirty="0" smtClean="0"/>
              <a:t>PL3200UW</a:t>
            </a:r>
          </a:p>
          <a:p>
            <a:r>
              <a:rPr lang="en-US" sz="1400" dirty="0" smtClean="0"/>
              <a:t>3200 Meter </a:t>
            </a:r>
            <a:endParaRPr lang="en-US" sz="1400" dirty="0"/>
          </a:p>
        </p:txBody>
      </p:sp>
      <p:sp>
        <p:nvSpPr>
          <p:cNvPr id="14" name="TextBox 13"/>
          <p:cNvSpPr txBox="1"/>
          <p:nvPr/>
        </p:nvSpPr>
        <p:spPr>
          <a:xfrm flipH="1">
            <a:off x="2057400" y="4705350"/>
            <a:ext cx="4267200" cy="276999"/>
          </a:xfrm>
          <a:prstGeom prst="rect">
            <a:avLst/>
          </a:prstGeom>
          <a:noFill/>
        </p:spPr>
        <p:txBody>
          <a:bodyPr wrap="square" rtlCol="0">
            <a:spAutoFit/>
          </a:bodyPr>
          <a:lstStyle/>
          <a:p>
            <a:r>
              <a:rPr lang="en-US" sz="1200" dirty="0" smtClean="0"/>
              <a:t>Pipeline scanned -fixed line with </a:t>
            </a:r>
            <a:r>
              <a:rPr lang="en-US" sz="1200" dirty="0" err="1" smtClean="0"/>
              <a:t>iXblue</a:t>
            </a:r>
            <a:r>
              <a:rPr lang="en-US" sz="1200" dirty="0" smtClean="0"/>
              <a:t> position data</a:t>
            </a:r>
            <a:endParaRPr lang="en-US" sz="1200" dirty="0"/>
          </a:p>
        </p:txBody>
      </p:sp>
      <p:sp>
        <p:nvSpPr>
          <p:cNvPr id="11" name="TextBox 10"/>
          <p:cNvSpPr txBox="1"/>
          <p:nvPr/>
        </p:nvSpPr>
        <p:spPr>
          <a:xfrm>
            <a:off x="381000" y="438150"/>
            <a:ext cx="3986989" cy="1015663"/>
          </a:xfrm>
          <a:prstGeom prst="rect">
            <a:avLst/>
          </a:prstGeom>
          <a:noFill/>
        </p:spPr>
        <p:txBody>
          <a:bodyPr wrap="none" rtlCol="0">
            <a:spAutoFit/>
          </a:bodyPr>
          <a:lstStyle/>
          <a:p>
            <a:r>
              <a:rPr lang="en-US" sz="2400" dirty="0" smtClean="0"/>
              <a:t>Long </a:t>
            </a:r>
            <a:r>
              <a:rPr lang="en-US" sz="2400" dirty="0" smtClean="0">
                <a:solidFill>
                  <a:schemeClr val="tx2">
                    <a:lumMod val="75000"/>
                  </a:schemeClr>
                </a:solidFill>
              </a:rPr>
              <a:t>Range: to 10 Meters</a:t>
            </a:r>
          </a:p>
          <a:p>
            <a:pPr>
              <a:buFont typeface="Arial" pitchFamily="34" charset="0"/>
              <a:buChar char="•"/>
            </a:pPr>
            <a:r>
              <a:rPr lang="en-US" dirty="0" smtClean="0">
                <a:solidFill>
                  <a:schemeClr val="tx2">
                    <a:lumMod val="75000"/>
                  </a:schemeClr>
                </a:solidFill>
              </a:rPr>
              <a:t> Fixed Line Scanners</a:t>
            </a:r>
          </a:p>
          <a:p>
            <a:pPr>
              <a:buFont typeface="Arial" pitchFamily="34" charset="0"/>
              <a:buChar char="•"/>
            </a:pPr>
            <a:r>
              <a:rPr lang="en-US" dirty="0" smtClean="0">
                <a:solidFill>
                  <a:schemeClr val="tx2">
                    <a:lumMod val="75000"/>
                  </a:schemeClr>
                </a:solidFill>
              </a:rPr>
              <a:t> IMU or ROV Position Data</a:t>
            </a:r>
            <a:endParaRPr lang="en-US" dirty="0"/>
          </a:p>
        </p:txBody>
      </p:sp>
      <p:pic>
        <p:nvPicPr>
          <p:cNvPr id="4099" name="Picture 3" descr="\\NEWTONGROUP\Sales and Marketing\Ben\Marketing\Pictures\IX BLUE phins.png"/>
          <p:cNvPicPr>
            <a:picLocks noChangeAspect="1" noChangeArrowheads="1"/>
          </p:cNvPicPr>
          <p:nvPr/>
        </p:nvPicPr>
        <p:blipFill>
          <a:blip r:embed="rId6" cstate="print"/>
          <a:srcRect/>
          <a:stretch>
            <a:fillRect/>
          </a:stretch>
        </p:blipFill>
        <p:spPr bwMode="auto">
          <a:xfrm>
            <a:off x="762000" y="3486150"/>
            <a:ext cx="700088" cy="70008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DB04C2-7230-41AE-8E02-B7DB5F96CB8D}" type="slidenum">
              <a:rPr lang="en-US" smtClean="0"/>
              <a:pPr/>
              <a:t>21</a:t>
            </a:fld>
            <a:endParaRPr lang="en-US" dirty="0"/>
          </a:p>
        </p:txBody>
      </p:sp>
      <p:pic>
        <p:nvPicPr>
          <p:cNvPr id="9" name="Picture 11"/>
          <p:cNvPicPr>
            <a:picLocks noChangeAspect="1" noChangeArrowheads="1"/>
          </p:cNvPicPr>
          <p:nvPr/>
        </p:nvPicPr>
        <p:blipFill>
          <a:blip r:embed="rId2" cstate="print"/>
          <a:stretch>
            <a:fillRect/>
          </a:stretch>
        </p:blipFill>
        <p:spPr bwMode="auto">
          <a:xfrm>
            <a:off x="1905000" y="2114550"/>
            <a:ext cx="4832293" cy="2366925"/>
          </a:xfrm>
          <a:prstGeom prst="rect">
            <a:avLst/>
          </a:prstGeom>
          <a:noFill/>
          <a:ln w="9525">
            <a:noFill/>
            <a:miter lim="800000"/>
            <a:headEnd/>
            <a:tailEnd/>
          </a:ln>
        </p:spPr>
      </p:pic>
      <p:sp>
        <p:nvSpPr>
          <p:cNvPr id="6" name="TextBox 5"/>
          <p:cNvSpPr txBox="1"/>
          <p:nvPr/>
        </p:nvSpPr>
        <p:spPr>
          <a:xfrm>
            <a:off x="228600" y="742950"/>
            <a:ext cx="8547533" cy="1477328"/>
          </a:xfrm>
          <a:prstGeom prst="rect">
            <a:avLst/>
          </a:prstGeom>
          <a:noFill/>
        </p:spPr>
        <p:txBody>
          <a:bodyPr wrap="none" rtlCol="0">
            <a:spAutoFit/>
          </a:bodyPr>
          <a:lstStyle/>
          <a:p>
            <a:r>
              <a:rPr lang="en-US" sz="2400" dirty="0" smtClean="0"/>
              <a:t>Longest </a:t>
            </a:r>
            <a:r>
              <a:rPr lang="en-US" sz="2400" dirty="0" smtClean="0">
                <a:solidFill>
                  <a:schemeClr val="tx2">
                    <a:lumMod val="75000"/>
                  </a:schemeClr>
                </a:solidFill>
              </a:rPr>
              <a:t>Range: to 20 Meters </a:t>
            </a:r>
          </a:p>
          <a:p>
            <a:pPr>
              <a:buFont typeface="Arial" pitchFamily="34" charset="0"/>
              <a:buChar char="•"/>
            </a:pPr>
            <a:endParaRPr lang="en-US" dirty="0" smtClean="0">
              <a:solidFill>
                <a:schemeClr val="tx2">
                  <a:lumMod val="75000"/>
                </a:schemeClr>
              </a:solidFill>
            </a:endParaRPr>
          </a:p>
          <a:p>
            <a:pPr>
              <a:buFont typeface="Arial" pitchFamily="34" charset="0"/>
              <a:buChar char="•"/>
            </a:pPr>
            <a:r>
              <a:rPr lang="en-US" sz="1400" dirty="0" smtClean="0">
                <a:solidFill>
                  <a:schemeClr val="tx2">
                    <a:lumMod val="75000"/>
                  </a:schemeClr>
                </a:solidFill>
              </a:rPr>
              <a:t> Tripod or Robot mounted with incorporated motor driven rotator</a:t>
            </a:r>
          </a:p>
          <a:p>
            <a:pPr>
              <a:buFont typeface="Arial" pitchFamily="34" charset="0"/>
              <a:buChar char="•"/>
            </a:pPr>
            <a:r>
              <a:rPr lang="en-US" dirty="0" smtClean="0">
                <a:solidFill>
                  <a:schemeClr val="tx2">
                    <a:lumMod val="75000"/>
                  </a:schemeClr>
                </a:solidFill>
              </a:rPr>
              <a:t> </a:t>
            </a:r>
            <a:r>
              <a:rPr lang="en-US" sz="1400" dirty="0" smtClean="0">
                <a:solidFill>
                  <a:schemeClr val="tx2">
                    <a:lumMod val="75000"/>
                  </a:schemeClr>
                </a:solidFill>
              </a:rPr>
              <a:t>Utilizes slip ring communication with unlimited computer controlled  rotation- no cable wrap-up</a:t>
            </a:r>
          </a:p>
          <a:p>
            <a:pPr>
              <a:buFont typeface="Arial" pitchFamily="34" charset="0"/>
              <a:buChar char="•"/>
            </a:pPr>
            <a:r>
              <a:rPr lang="en-US" sz="1400" dirty="0" smtClean="0">
                <a:solidFill>
                  <a:schemeClr val="tx2">
                    <a:lumMod val="75000"/>
                  </a:schemeClr>
                </a:solidFill>
              </a:rPr>
              <a:t> Live Camera View</a:t>
            </a:r>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Cloud Output</a:t>
            </a:r>
            <a:endParaRPr lang="en-US" dirty="0"/>
          </a:p>
        </p:txBody>
      </p:sp>
      <p:sp>
        <p:nvSpPr>
          <p:cNvPr id="3" name="Content Placeholder 2"/>
          <p:cNvSpPr>
            <a:spLocks noGrp="1"/>
          </p:cNvSpPr>
          <p:nvPr>
            <p:ph idx="1"/>
          </p:nvPr>
        </p:nvSpPr>
        <p:spPr>
          <a:xfrm>
            <a:off x="457200" y="1276350"/>
            <a:ext cx="8001000" cy="762000"/>
          </a:xfrm>
        </p:spPr>
        <p:txBody>
          <a:bodyPr>
            <a:normAutofit/>
          </a:bodyPr>
          <a:lstStyle/>
          <a:p>
            <a:r>
              <a:rPr lang="en-US" sz="1600" dirty="0" smtClean="0"/>
              <a:t> Point Cloud output with hundreds of thousands of points</a:t>
            </a:r>
          </a:p>
          <a:p>
            <a:r>
              <a:rPr lang="en-US" sz="1600" dirty="0" smtClean="0"/>
              <a:t>Stitch multiple point clouds together for complete 3D modeling</a:t>
            </a:r>
          </a:p>
        </p:txBody>
      </p:sp>
      <p:pic>
        <p:nvPicPr>
          <p:cNvPr id="9" name="Picture 8" descr="SIT.PNG"/>
          <p:cNvPicPr>
            <a:picLocks noChangeAspect="1"/>
          </p:cNvPicPr>
          <p:nvPr/>
        </p:nvPicPr>
        <p:blipFill>
          <a:blip r:embed="rId2" cstate="print"/>
          <a:srcRect l="9091" t="3344" r="3030"/>
          <a:stretch>
            <a:fillRect/>
          </a:stretch>
        </p:blipFill>
        <p:spPr>
          <a:xfrm>
            <a:off x="3276600" y="2038350"/>
            <a:ext cx="2477219"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083" name="Picture 1" descr="image00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786" t="14825"/>
          <a:stretch/>
        </p:blipFill>
        <p:spPr bwMode="auto">
          <a:xfrm>
            <a:off x="381000" y="1962150"/>
            <a:ext cx="2496961"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complete stitch.PNG"/>
          <p:cNvPicPr>
            <a:picLocks noChangeAspect="1"/>
          </p:cNvPicPr>
          <p:nvPr/>
        </p:nvPicPr>
        <p:blipFill>
          <a:blip r:embed="rId4" cstate="print"/>
          <a:srcRect l="5526" t="2110" r="11589" b="2468"/>
          <a:stretch>
            <a:fillRect/>
          </a:stretch>
        </p:blipFill>
        <p:spPr>
          <a:xfrm>
            <a:off x="5943600" y="2038350"/>
            <a:ext cx="2554014"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082" name="Picture 3" descr="image00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6196" t="13925" r="1353" b="-2809"/>
          <a:stretch/>
        </p:blipFill>
        <p:spPr bwMode="auto">
          <a:xfrm>
            <a:off x="457200" y="3486150"/>
            <a:ext cx="2454948" cy="1393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3810000" y="4476750"/>
            <a:ext cx="1436612" cy="261610"/>
          </a:xfrm>
          <a:prstGeom prst="rect">
            <a:avLst/>
          </a:prstGeom>
          <a:noFill/>
        </p:spPr>
        <p:txBody>
          <a:bodyPr wrap="none" rtlCol="0">
            <a:spAutoFit/>
          </a:bodyPr>
          <a:lstStyle/>
          <a:p>
            <a:r>
              <a:rPr lang="en-US" sz="1100" dirty="0" smtClean="0"/>
              <a:t>Internal Well Head</a:t>
            </a:r>
            <a:endParaRPr lang="en-US" sz="1100" dirty="0"/>
          </a:p>
        </p:txBody>
      </p:sp>
    </p:spTree>
    <p:extLst>
      <p:ext uri="{BB962C8B-B14F-4D97-AF65-F5344CB8AC3E}">
        <p14:creationId xmlns="" xmlns:p14="http://schemas.microsoft.com/office/powerpoint/2010/main" val="1480842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Converting Point Cloud to CAD</a:t>
            </a:r>
            <a:endParaRPr lang="en-US" dirty="0"/>
          </a:p>
        </p:txBody>
      </p:sp>
      <p:pic>
        <p:nvPicPr>
          <p:cNvPr id="5" name="Picture 1" descr="EPRI STITCH 1"/>
          <p:cNvPicPr>
            <a:picLocks noChangeAspect="1" noChangeArrowheads="1"/>
          </p:cNvPicPr>
          <p:nvPr/>
        </p:nvPicPr>
        <p:blipFill>
          <a:blip r:embed="rId2" cstate="print"/>
          <a:srcRect/>
          <a:stretch>
            <a:fillRect/>
          </a:stretch>
        </p:blipFill>
        <p:spPr bwMode="auto">
          <a:xfrm>
            <a:off x="3389233" y="1276350"/>
            <a:ext cx="5297567" cy="3276600"/>
          </a:xfrm>
          <a:prstGeom prst="rect">
            <a:avLst/>
          </a:prstGeom>
          <a:noFill/>
        </p:spPr>
      </p:pic>
      <p:sp>
        <p:nvSpPr>
          <p:cNvPr id="10" name="Content Placeholder 9"/>
          <p:cNvSpPr>
            <a:spLocks noGrp="1"/>
          </p:cNvSpPr>
          <p:nvPr>
            <p:ph idx="1"/>
          </p:nvPr>
        </p:nvSpPr>
        <p:spPr>
          <a:xfrm>
            <a:off x="457200" y="1276350"/>
            <a:ext cx="2895600" cy="3276600"/>
          </a:xfrm>
        </p:spPr>
        <p:txBody>
          <a:bodyPr>
            <a:normAutofit fontScale="40000" lnSpcReduction="20000"/>
          </a:bodyPr>
          <a:lstStyle/>
          <a:p>
            <a:r>
              <a:rPr lang="en-US" sz="3000" dirty="0" smtClean="0"/>
              <a:t>In post processing programs, scan data can be combined using manual registration (common feature detection) and global registration, aided by best fit analysis. </a:t>
            </a:r>
          </a:p>
          <a:p>
            <a:r>
              <a:rPr lang="en-US" sz="3000" b="1" dirty="0" smtClean="0"/>
              <a:t>Manual Registration</a:t>
            </a:r>
            <a:r>
              <a:rPr lang="en-US" sz="3000" dirty="0" smtClean="0"/>
              <a:t> makes adjustments to the </a:t>
            </a:r>
            <a:r>
              <a:rPr lang="en-US" sz="3000" dirty="0" err="1" smtClean="0"/>
              <a:t>spacial</a:t>
            </a:r>
            <a:r>
              <a:rPr lang="en-US" sz="3000" dirty="0" smtClean="0"/>
              <a:t> position of scans based on user-defined pairs of corresponding points from each object. Similar points, such as the handle, or even smaller details, identify areas for the software to combine data from two or more scans.</a:t>
            </a:r>
          </a:p>
          <a:p>
            <a:r>
              <a:rPr lang="en-US" sz="3000" b="1" dirty="0" smtClean="0"/>
              <a:t>Global Registration</a:t>
            </a:r>
            <a:r>
              <a:rPr lang="en-US" sz="3000" dirty="0" smtClean="0"/>
              <a:t> makes fine-tuned automatic adjustments to the </a:t>
            </a:r>
            <a:r>
              <a:rPr lang="en-US" sz="3000" dirty="0" err="1" smtClean="0"/>
              <a:t>spacial</a:t>
            </a:r>
            <a:r>
              <a:rPr lang="en-US" sz="3000" dirty="0" smtClean="0"/>
              <a:t> position of two scans on the basis of all points.</a:t>
            </a:r>
          </a:p>
          <a:p>
            <a:endParaRPr lang="en-US" dirty="0"/>
          </a:p>
        </p:txBody>
      </p:sp>
    </p:spTree>
    <p:extLst>
      <p:ext uri="{BB962C8B-B14F-4D97-AF65-F5344CB8AC3E}">
        <p14:creationId xmlns="" xmlns:p14="http://schemas.microsoft.com/office/powerpoint/2010/main" val="274838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Converting Point Cloud to CAD</a:t>
            </a:r>
            <a:endParaRPr lang="en-US" dirty="0"/>
          </a:p>
        </p:txBody>
      </p:sp>
      <p:sp>
        <p:nvSpPr>
          <p:cNvPr id="12" name="Content Placeholder 11"/>
          <p:cNvSpPr>
            <a:spLocks noGrp="1"/>
          </p:cNvSpPr>
          <p:nvPr>
            <p:ph idx="1"/>
          </p:nvPr>
        </p:nvSpPr>
        <p:spPr>
          <a:xfrm>
            <a:off x="457200" y="1276350"/>
            <a:ext cx="2895600" cy="3124200"/>
          </a:xfrm>
        </p:spPr>
        <p:txBody>
          <a:bodyPr>
            <a:normAutofit fontScale="62500" lnSpcReduction="20000"/>
          </a:bodyPr>
          <a:lstStyle/>
          <a:p>
            <a:pPr lvl="0" fontAlgn="base">
              <a:spcBef>
                <a:spcPct val="0"/>
              </a:spcBef>
              <a:spcAft>
                <a:spcPct val="0"/>
              </a:spcAft>
            </a:pPr>
            <a:r>
              <a:rPr lang="en-US" sz="2400" dirty="0" smtClean="0">
                <a:ea typeface="Calibri" pitchFamily="34" charset="0"/>
                <a:cs typeface="Arial" pitchFamily="34" charset="0"/>
              </a:rPr>
              <a:t>M210UW scan data imported into GeoMagic 3</a:t>
            </a:r>
            <a:r>
              <a:rPr lang="en-US" sz="2400" baseline="30000" dirty="0" smtClean="0">
                <a:ea typeface="Calibri" pitchFamily="34" charset="0"/>
                <a:cs typeface="Arial" pitchFamily="34" charset="0"/>
              </a:rPr>
              <a:t>rd</a:t>
            </a:r>
            <a:r>
              <a:rPr lang="en-US" sz="2400" dirty="0" smtClean="0">
                <a:ea typeface="Calibri" pitchFamily="34" charset="0"/>
                <a:cs typeface="Arial" pitchFamily="34" charset="0"/>
              </a:rPr>
              <a:t> Party software program</a:t>
            </a:r>
            <a:endParaRPr lang="en-US" sz="2400" dirty="0" smtClean="0">
              <a:cs typeface="Arial" pitchFamily="34" charset="0"/>
            </a:endParaRPr>
          </a:p>
          <a:p>
            <a:pPr lvl="0" eaLnBrk="0" fontAlgn="base" hangingPunct="0">
              <a:spcBef>
                <a:spcPct val="0"/>
              </a:spcBef>
              <a:spcAft>
                <a:spcPct val="0"/>
              </a:spcAft>
              <a:buFontTx/>
              <a:buChar char="•"/>
            </a:pPr>
            <a:endParaRPr lang="en-US" sz="2400" dirty="0" smtClean="0">
              <a:ea typeface="Calibri" pitchFamily="34" charset="0"/>
              <a:cs typeface="Arial" pitchFamily="34" charset="0"/>
            </a:endParaRPr>
          </a:p>
          <a:p>
            <a:pPr lvl="0" eaLnBrk="0" fontAlgn="base" hangingPunct="0">
              <a:spcBef>
                <a:spcPct val="0"/>
              </a:spcBef>
              <a:spcAft>
                <a:spcPct val="0"/>
              </a:spcAft>
              <a:buFontTx/>
              <a:buChar char="•"/>
            </a:pPr>
            <a:r>
              <a:rPr lang="en-US" sz="2400" dirty="0" smtClean="0">
                <a:ea typeface="Calibri" pitchFamily="34" charset="0"/>
                <a:cs typeface="Arial" pitchFamily="34" charset="0"/>
              </a:rPr>
              <a:t>Multiple point cloud files can be loaded in order to combine scan data taken from multiple angles/positions.</a:t>
            </a:r>
          </a:p>
          <a:p>
            <a:pPr lvl="0" eaLnBrk="0" fontAlgn="base" hangingPunct="0">
              <a:spcBef>
                <a:spcPct val="0"/>
              </a:spcBef>
              <a:spcAft>
                <a:spcPct val="0"/>
              </a:spcAft>
              <a:buFontTx/>
              <a:buChar char="•"/>
            </a:pPr>
            <a:endParaRPr lang="en-US" sz="2400" dirty="0" smtClean="0">
              <a:solidFill>
                <a:schemeClr val="tx1"/>
              </a:solidFill>
              <a:ea typeface="Calibri" pitchFamily="34" charset="0"/>
              <a:cs typeface="Arial" pitchFamily="34" charset="0"/>
            </a:endParaRPr>
          </a:p>
          <a:p>
            <a:pPr lvl="0" eaLnBrk="0" fontAlgn="base" hangingPunct="0">
              <a:spcBef>
                <a:spcPct val="0"/>
              </a:spcBef>
              <a:spcAft>
                <a:spcPct val="0"/>
              </a:spcAft>
              <a:buFontTx/>
              <a:buChar char="•"/>
            </a:pPr>
            <a:r>
              <a:rPr lang="en-US" sz="2400" dirty="0" smtClean="0">
                <a:solidFill>
                  <a:schemeClr val="tx1"/>
                </a:solidFill>
                <a:ea typeface="Calibri" pitchFamily="34" charset="0"/>
                <a:cs typeface="Arial" pitchFamily="34" charset="0"/>
              </a:rPr>
              <a:t>At right, data from six point cloud files all imported into GeoMagic. </a:t>
            </a:r>
            <a:endParaRPr lang="en-US" sz="800" dirty="0" smtClean="0">
              <a:solidFill>
                <a:schemeClr val="tx1"/>
              </a:solidFill>
              <a:cs typeface="Arial" pitchFamily="34" charset="0"/>
            </a:endParaRPr>
          </a:p>
          <a:p>
            <a:pPr marL="0" lvl="0" indent="0" eaLnBrk="0" fontAlgn="base" hangingPunct="0">
              <a:spcBef>
                <a:spcPct val="0"/>
              </a:spcBef>
              <a:spcAft>
                <a:spcPct val="0"/>
              </a:spcAft>
              <a:buClrTx/>
              <a:buNone/>
            </a:pPr>
            <a:endParaRPr lang="en-US" sz="48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pPr>
            <a:endParaRPr lang="en-US" sz="2400" dirty="0" smtClean="0">
              <a:cs typeface="Arial" pitchFamily="34" charset="0"/>
            </a:endParaRPr>
          </a:p>
          <a:p>
            <a:endParaRPr lang="en-US" dirty="0"/>
          </a:p>
        </p:txBody>
      </p:sp>
      <p:pic>
        <p:nvPicPr>
          <p:cNvPr id="5" name="Picture 13" descr="6 NOZZLES (2)"/>
          <p:cNvPicPr>
            <a:picLocks noChangeAspect="1" noChangeArrowheads="1"/>
          </p:cNvPicPr>
          <p:nvPr/>
        </p:nvPicPr>
        <p:blipFill>
          <a:blip r:embed="rId2" cstate="print"/>
          <a:srcRect l="5351" t="2439"/>
          <a:stretch>
            <a:fillRect/>
          </a:stretch>
        </p:blipFill>
        <p:spPr bwMode="auto">
          <a:xfrm>
            <a:off x="3657600" y="1352550"/>
            <a:ext cx="5019676" cy="3048000"/>
          </a:xfrm>
          <a:prstGeom prst="rect">
            <a:avLst/>
          </a:prstGeom>
          <a:noFill/>
        </p:spPr>
      </p:pic>
    </p:spTree>
    <p:extLst>
      <p:ext uri="{BB962C8B-B14F-4D97-AF65-F5344CB8AC3E}">
        <p14:creationId xmlns="" xmlns:p14="http://schemas.microsoft.com/office/powerpoint/2010/main" val="1292793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Converting Point Cloud to CAD</a:t>
            </a:r>
            <a:endParaRPr lang="en-US" dirty="0"/>
          </a:p>
        </p:txBody>
      </p:sp>
      <p:sp>
        <p:nvSpPr>
          <p:cNvPr id="8" name="Text Placeholder 7"/>
          <p:cNvSpPr>
            <a:spLocks noGrp="1"/>
          </p:cNvSpPr>
          <p:nvPr>
            <p:ph type="body" idx="2"/>
          </p:nvPr>
        </p:nvSpPr>
        <p:spPr>
          <a:xfrm>
            <a:off x="5353496" y="1508045"/>
            <a:ext cx="3383280" cy="2892505"/>
          </a:xfrm>
        </p:spPr>
        <p:txBody>
          <a:bodyPr/>
          <a:lstStyle/>
          <a:p>
            <a:pPr lvl="0">
              <a:buFont typeface="Arial" pitchFamily="34" charset="0"/>
              <a:buChar char="•"/>
            </a:pPr>
            <a:r>
              <a:rPr lang="en-US" dirty="0" smtClean="0"/>
              <a:t>Best fit alignment can be used to show deviations of the scan data versus nominal dimensions. </a:t>
            </a:r>
          </a:p>
          <a:p>
            <a:pPr lvl="0">
              <a:buFont typeface="Arial" pitchFamily="34" charset="0"/>
              <a:buChar char="•"/>
            </a:pPr>
            <a:r>
              <a:rPr lang="en-US" dirty="0" smtClean="0"/>
              <a:t>A color map, as shown at left, is used to reflect these deviations.</a:t>
            </a:r>
          </a:p>
          <a:p>
            <a:pPr lvl="0">
              <a:buFont typeface="Arial" pitchFamily="34" charset="0"/>
              <a:buChar char="•"/>
            </a:pPr>
            <a:r>
              <a:rPr lang="en-US" dirty="0" smtClean="0"/>
              <a:t> Measurements can be taken in modeling software and fully exported as .</a:t>
            </a:r>
            <a:r>
              <a:rPr lang="en-US" dirty="0" err="1" smtClean="0"/>
              <a:t>stp</a:t>
            </a:r>
            <a:r>
              <a:rPr lang="en-US" dirty="0" smtClean="0"/>
              <a:t> file into CAD programs. </a:t>
            </a:r>
          </a:p>
          <a:p>
            <a:endParaRPr lang="en-US" dirty="0"/>
          </a:p>
        </p:txBody>
      </p:sp>
      <p:pic>
        <p:nvPicPr>
          <p:cNvPr id="5" name="Content Placeholder 8"/>
          <p:cNvPicPr>
            <a:picLocks noGrp="1"/>
          </p:cNvPicPr>
          <p:nvPr>
            <p:ph sz="half" idx="1"/>
          </p:nvPr>
        </p:nvPicPr>
        <p:blipFill>
          <a:blip r:embed="rId2" cstate="print"/>
          <a:stretch>
            <a:fillRect/>
          </a:stretch>
        </p:blipFill>
        <p:spPr bwMode="auto">
          <a:xfrm>
            <a:off x="533400" y="971550"/>
            <a:ext cx="4349748" cy="3348536"/>
          </a:xfrm>
          <a:prstGeom prst="rect">
            <a:avLst/>
          </a:prstGeom>
          <a:noFill/>
          <a:ln w="9525">
            <a:solidFill>
              <a:schemeClr val="tx1"/>
            </a:solidFill>
            <a:miter lim="800000"/>
            <a:headEnd/>
            <a:tailEnd/>
          </a:ln>
          <a:effectLst/>
        </p:spPr>
      </p:pic>
    </p:spTree>
    <p:extLst>
      <p:ext uri="{BB962C8B-B14F-4D97-AF65-F5344CB8AC3E}">
        <p14:creationId xmlns="" xmlns:p14="http://schemas.microsoft.com/office/powerpoint/2010/main" val="1228412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1950"/>
            <a:ext cx="8534400" cy="685800"/>
          </a:xfrm>
        </p:spPr>
        <p:txBody>
          <a:bodyPr>
            <a:normAutofit/>
          </a:bodyPr>
          <a:lstStyle/>
          <a:p>
            <a:r>
              <a:rPr lang="en-US" sz="2800" dirty="0" smtClean="0"/>
              <a:t>Some Other Newton Underwater Products</a:t>
            </a:r>
            <a:endParaRPr lang="en-US" sz="2800" dirty="0">
              <a:solidFill>
                <a:schemeClr val="tx2">
                  <a:lumMod val="75000"/>
                </a:schemeClr>
              </a:solidFill>
            </a:endParaRPr>
          </a:p>
        </p:txBody>
      </p:sp>
      <p:pic>
        <p:nvPicPr>
          <p:cNvPr id="6" name="Picture 2" descr="Angle/Distance Sacanner"/>
          <p:cNvPicPr>
            <a:picLocks noChangeAspect="1" noChangeArrowheads="1"/>
          </p:cNvPicPr>
          <p:nvPr/>
        </p:nvPicPr>
        <p:blipFill>
          <a:blip r:embed="rId2" cstate="print"/>
          <a:srcRect/>
          <a:stretch>
            <a:fillRect/>
          </a:stretch>
        </p:blipFill>
        <p:spPr bwMode="auto">
          <a:xfrm>
            <a:off x="609600" y="1123950"/>
            <a:ext cx="1428750" cy="1428750"/>
          </a:xfrm>
          <a:prstGeom prst="rect">
            <a:avLst/>
          </a:prstGeom>
          <a:noFill/>
        </p:spPr>
      </p:pic>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43200" y="1047750"/>
            <a:ext cx="1219200" cy="1471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descr="Surveyor_new wheels_clean.jpg"/>
          <p:cNvPicPr>
            <a:picLocks noChangeAspect="1"/>
          </p:cNvPicPr>
          <p:nvPr/>
        </p:nvPicPr>
        <p:blipFill>
          <a:blip r:embed="rId4" cstate="print"/>
          <a:stretch>
            <a:fillRect/>
          </a:stretch>
        </p:blipFill>
        <p:spPr>
          <a:xfrm>
            <a:off x="4724400" y="1657350"/>
            <a:ext cx="1779968" cy="874997"/>
          </a:xfrm>
          <a:prstGeom prst="roundRect">
            <a:avLst/>
          </a:prstGeom>
          <a:ln w="28575">
            <a:noFill/>
          </a:ln>
        </p:spPr>
      </p:pic>
      <p:pic>
        <p:nvPicPr>
          <p:cNvPr id="10" name="Picture 1" descr="\\NEWTON\Sales and Marketing\MARKETING\4_NEWTON NUCLEAR\NM200E Nuclear Fuel Mapper\NM200E Data Sheet\NM200E Data Sheet Images\Byron core map overview1.png"/>
          <p:cNvPicPr>
            <a:picLocks noChangeAspect="1" noChangeArrowheads="1"/>
          </p:cNvPicPr>
          <p:nvPr/>
        </p:nvPicPr>
        <p:blipFill>
          <a:blip r:embed="rId5" cstate="print"/>
          <a:srcRect/>
          <a:stretch>
            <a:fillRect/>
          </a:stretch>
        </p:blipFill>
        <p:spPr bwMode="auto">
          <a:xfrm>
            <a:off x="1295400" y="3105150"/>
            <a:ext cx="1339601" cy="875043"/>
          </a:xfrm>
          <a:prstGeom prst="rect">
            <a:avLst/>
          </a:prstGeom>
          <a:noFill/>
        </p:spPr>
      </p:pic>
      <p:pic>
        <p:nvPicPr>
          <p:cNvPr id="11" name="Picture 2" descr="Nuclear Scanners"/>
          <p:cNvPicPr>
            <a:picLocks noChangeAspect="1" noChangeArrowheads="1"/>
          </p:cNvPicPr>
          <p:nvPr/>
        </p:nvPicPr>
        <p:blipFill>
          <a:blip r:embed="rId6" cstate="print"/>
          <a:srcRect/>
          <a:stretch>
            <a:fillRect/>
          </a:stretch>
        </p:blipFill>
        <p:spPr bwMode="auto">
          <a:xfrm>
            <a:off x="7086600" y="1657350"/>
            <a:ext cx="819150" cy="819150"/>
          </a:xfrm>
          <a:prstGeom prst="rect">
            <a:avLst/>
          </a:prstGeom>
          <a:noFill/>
        </p:spPr>
      </p:pic>
      <p:pic>
        <p:nvPicPr>
          <p:cNvPr id="12" name="Picture 2" descr="D:\20150211_19092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72200" y="2952750"/>
            <a:ext cx="2027770" cy="114062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Content Placeholder 2"/>
          <p:cNvPicPr>
            <a:picLocks noGrp="1" noChangeAspect="1"/>
          </p:cNvPicPr>
          <p:nvPr>
            <p:ph sz="half" idx="1"/>
          </p:nvPr>
        </p:nvPicPr>
        <p:blipFill>
          <a:blip r:embed="rId8" cstate="print">
            <a:extLst>
              <a:ext uri="{28A0092B-C50C-407E-A947-70E740481C1C}">
                <a14:useLocalDpi xmlns="" xmlns:a14="http://schemas.microsoft.com/office/drawing/2010/main" val="0"/>
              </a:ext>
            </a:extLst>
          </a:blip>
          <a:stretch>
            <a:fillRect/>
          </a:stretch>
        </p:blipFill>
        <p:spPr>
          <a:xfrm>
            <a:off x="3962400" y="3028950"/>
            <a:ext cx="1192994" cy="101794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609600" y="2495550"/>
            <a:ext cx="1219200" cy="415498"/>
          </a:xfrm>
          <a:prstGeom prst="rect">
            <a:avLst/>
          </a:prstGeom>
          <a:noFill/>
        </p:spPr>
        <p:txBody>
          <a:bodyPr wrap="square" rtlCol="0">
            <a:spAutoFit/>
          </a:bodyPr>
          <a:lstStyle/>
          <a:p>
            <a:r>
              <a:rPr lang="en-US" sz="1050" dirty="0" smtClean="0"/>
              <a:t>Angle and Distance Sensor</a:t>
            </a:r>
            <a:endParaRPr lang="en-US" sz="1050" dirty="0"/>
          </a:p>
        </p:txBody>
      </p:sp>
      <p:sp>
        <p:nvSpPr>
          <p:cNvPr id="23" name="TextBox 22"/>
          <p:cNvSpPr txBox="1"/>
          <p:nvPr/>
        </p:nvSpPr>
        <p:spPr>
          <a:xfrm>
            <a:off x="2667000" y="2495550"/>
            <a:ext cx="1371599" cy="369332"/>
          </a:xfrm>
          <a:prstGeom prst="rect">
            <a:avLst/>
          </a:prstGeom>
          <a:noFill/>
        </p:spPr>
        <p:txBody>
          <a:bodyPr wrap="square" rtlCol="0">
            <a:spAutoFit/>
          </a:bodyPr>
          <a:lstStyle/>
          <a:p>
            <a:r>
              <a:rPr lang="en-US" sz="1050" dirty="0" smtClean="0"/>
              <a:t>Inspector</a:t>
            </a:r>
            <a:r>
              <a:rPr lang="en-US" dirty="0" smtClean="0"/>
              <a:t> </a:t>
            </a:r>
            <a:r>
              <a:rPr lang="en-US" sz="1050" dirty="0" smtClean="0"/>
              <a:t>Robot</a:t>
            </a:r>
            <a:endParaRPr lang="en-US" sz="1050" dirty="0"/>
          </a:p>
        </p:txBody>
      </p:sp>
      <p:sp>
        <p:nvSpPr>
          <p:cNvPr id="24" name="TextBox 23"/>
          <p:cNvSpPr txBox="1"/>
          <p:nvPr/>
        </p:nvSpPr>
        <p:spPr>
          <a:xfrm>
            <a:off x="4800600" y="2571750"/>
            <a:ext cx="1600200" cy="253916"/>
          </a:xfrm>
          <a:prstGeom prst="rect">
            <a:avLst/>
          </a:prstGeom>
          <a:noFill/>
        </p:spPr>
        <p:txBody>
          <a:bodyPr wrap="square" rtlCol="0">
            <a:spAutoFit/>
          </a:bodyPr>
          <a:lstStyle/>
          <a:p>
            <a:r>
              <a:rPr lang="en-US" sz="1050" dirty="0" smtClean="0"/>
              <a:t>Surveyor Robot</a:t>
            </a:r>
            <a:endParaRPr lang="en-US" sz="1050" dirty="0"/>
          </a:p>
        </p:txBody>
      </p:sp>
      <p:sp>
        <p:nvSpPr>
          <p:cNvPr id="25" name="TextBox 24"/>
          <p:cNvSpPr txBox="1"/>
          <p:nvPr/>
        </p:nvSpPr>
        <p:spPr>
          <a:xfrm>
            <a:off x="6781800" y="2571750"/>
            <a:ext cx="1676400" cy="253916"/>
          </a:xfrm>
          <a:prstGeom prst="rect">
            <a:avLst/>
          </a:prstGeom>
          <a:noFill/>
        </p:spPr>
        <p:txBody>
          <a:bodyPr wrap="square" rtlCol="0">
            <a:spAutoFit/>
          </a:bodyPr>
          <a:lstStyle/>
          <a:p>
            <a:r>
              <a:rPr lang="en-US" sz="1050" dirty="0" smtClean="0"/>
              <a:t> Pipe ID Laser Scanner</a:t>
            </a:r>
            <a:endParaRPr lang="en-US" sz="1050" dirty="0"/>
          </a:p>
        </p:txBody>
      </p:sp>
      <p:sp>
        <p:nvSpPr>
          <p:cNvPr id="26" name="TextBox 25"/>
          <p:cNvSpPr txBox="1"/>
          <p:nvPr/>
        </p:nvSpPr>
        <p:spPr>
          <a:xfrm>
            <a:off x="914400" y="4171950"/>
            <a:ext cx="2133600" cy="415498"/>
          </a:xfrm>
          <a:prstGeom prst="rect">
            <a:avLst/>
          </a:prstGeom>
          <a:noFill/>
        </p:spPr>
        <p:txBody>
          <a:bodyPr wrap="square" rtlCol="0">
            <a:spAutoFit/>
          </a:bodyPr>
          <a:lstStyle/>
          <a:p>
            <a:r>
              <a:rPr lang="en-US" sz="1050" dirty="0" smtClean="0"/>
              <a:t>Machine Vision Location and Verification Systems</a:t>
            </a:r>
            <a:endParaRPr lang="en-US" sz="1050" dirty="0"/>
          </a:p>
        </p:txBody>
      </p:sp>
      <p:sp>
        <p:nvSpPr>
          <p:cNvPr id="27" name="TextBox 26"/>
          <p:cNvSpPr txBox="1"/>
          <p:nvPr/>
        </p:nvSpPr>
        <p:spPr>
          <a:xfrm>
            <a:off x="3886200" y="4171950"/>
            <a:ext cx="1371600" cy="415498"/>
          </a:xfrm>
          <a:prstGeom prst="rect">
            <a:avLst/>
          </a:prstGeom>
          <a:noFill/>
        </p:spPr>
        <p:txBody>
          <a:bodyPr wrap="square" rtlCol="0">
            <a:spAutoFit/>
          </a:bodyPr>
          <a:lstStyle/>
          <a:p>
            <a:r>
              <a:rPr lang="en-US" sz="1050" dirty="0" smtClean="0"/>
              <a:t>Pipe ID Inspection Robot</a:t>
            </a:r>
            <a:endParaRPr lang="en-US" sz="1050" dirty="0"/>
          </a:p>
        </p:txBody>
      </p:sp>
      <p:sp>
        <p:nvSpPr>
          <p:cNvPr id="28" name="TextBox 27"/>
          <p:cNvSpPr txBox="1"/>
          <p:nvPr/>
        </p:nvSpPr>
        <p:spPr>
          <a:xfrm>
            <a:off x="6172200" y="4248150"/>
            <a:ext cx="2209801" cy="253916"/>
          </a:xfrm>
          <a:prstGeom prst="rect">
            <a:avLst/>
          </a:prstGeom>
          <a:noFill/>
        </p:spPr>
        <p:txBody>
          <a:bodyPr wrap="square" rtlCol="0">
            <a:spAutoFit/>
          </a:bodyPr>
          <a:lstStyle/>
          <a:p>
            <a:r>
              <a:rPr lang="en-US" sz="1050" dirty="0" smtClean="0"/>
              <a:t>Leg/Piling Inspection Robot</a:t>
            </a:r>
            <a:endParaRPr lang="en-US" sz="105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Subsea/Marine distance and </a:t>
            </a:r>
            <a:br>
              <a:rPr lang="en-US" dirty="0" smtClean="0"/>
            </a:br>
            <a:r>
              <a:rPr lang="en-US" dirty="0" smtClean="0"/>
              <a:t>angle measurement</a:t>
            </a:r>
            <a:endParaRPr lang="en-US" dirty="0">
              <a:solidFill>
                <a:schemeClr val="tx2">
                  <a:lumMod val="75000"/>
                </a:schemeClr>
              </a:solidFill>
            </a:endParaRPr>
          </a:p>
        </p:txBody>
      </p:sp>
      <p:pic>
        <p:nvPicPr>
          <p:cNvPr id="57346" name="Picture 2" descr="Angle/Distance Sacanner"/>
          <p:cNvPicPr>
            <a:picLocks noChangeAspect="1" noChangeArrowheads="1"/>
          </p:cNvPicPr>
          <p:nvPr/>
        </p:nvPicPr>
        <p:blipFill>
          <a:blip r:embed="rId2" cstate="print"/>
          <a:srcRect/>
          <a:stretch>
            <a:fillRect/>
          </a:stretch>
        </p:blipFill>
        <p:spPr bwMode="auto">
          <a:xfrm>
            <a:off x="1828800" y="1885950"/>
            <a:ext cx="1428750" cy="1428750"/>
          </a:xfrm>
          <a:prstGeom prst="rect">
            <a:avLst/>
          </a:prstGeom>
          <a:noFill/>
        </p:spPr>
      </p:pic>
      <p:sp>
        <p:nvSpPr>
          <p:cNvPr id="6" name="TextBox 5"/>
          <p:cNvSpPr txBox="1"/>
          <p:nvPr/>
        </p:nvSpPr>
        <p:spPr>
          <a:xfrm>
            <a:off x="1143000" y="3638550"/>
            <a:ext cx="3429000" cy="923330"/>
          </a:xfrm>
          <a:prstGeom prst="rect">
            <a:avLst/>
          </a:prstGeom>
          <a:noFill/>
        </p:spPr>
        <p:txBody>
          <a:bodyPr wrap="square" rtlCol="0">
            <a:spAutoFit/>
          </a:bodyPr>
          <a:lstStyle/>
          <a:p>
            <a:r>
              <a:rPr lang="en-US" dirty="0" smtClean="0"/>
              <a:t>Available in different models for depths to 4000 meters and ranges to 20 meters</a:t>
            </a:r>
            <a:endParaRPr lang="en-US" dirty="0"/>
          </a:p>
        </p:txBody>
      </p:sp>
      <p:pic>
        <p:nvPicPr>
          <p:cNvPr id="8" name="Picture 2" descr="\\NEWTONGROUP\Sales and Marketing\Power Point Presentations\SubSea_Marine\Pictures\Houston\20170131_120331.jpg"/>
          <p:cNvPicPr>
            <a:picLocks noChangeAspect="1" noChangeArrowheads="1"/>
          </p:cNvPicPr>
          <p:nvPr/>
        </p:nvPicPr>
        <p:blipFill>
          <a:blip r:embed="rId3" cstate="print"/>
          <a:srcRect/>
          <a:stretch>
            <a:fillRect/>
          </a:stretch>
        </p:blipFill>
        <p:spPr bwMode="auto">
          <a:xfrm>
            <a:off x="5791200" y="1657350"/>
            <a:ext cx="2743200" cy="1543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Underwater Inspection Robot</a:t>
            </a:r>
            <a:endParaRPr lang="en-US" dirty="0"/>
          </a:p>
        </p:txBody>
      </p:sp>
      <p:sp>
        <p:nvSpPr>
          <p:cNvPr id="5" name="Content Placeholder 4"/>
          <p:cNvSpPr>
            <a:spLocks noGrp="1"/>
          </p:cNvSpPr>
          <p:nvPr>
            <p:ph sz="half" idx="2"/>
          </p:nvPr>
        </p:nvSpPr>
        <p:spPr>
          <a:xfrm>
            <a:off x="4114800" y="1123950"/>
            <a:ext cx="5029200" cy="3581400"/>
          </a:xfrm>
        </p:spPr>
        <p:txBody>
          <a:bodyPr>
            <a:noAutofit/>
          </a:bodyPr>
          <a:lstStyle/>
          <a:p>
            <a:r>
              <a:rPr lang="en-US" sz="1500" dirty="0"/>
              <a:t>Used to inspect </a:t>
            </a:r>
            <a:r>
              <a:rPr lang="en-US" sz="1500" dirty="0" smtClean="0"/>
              <a:t>water </a:t>
            </a:r>
            <a:r>
              <a:rPr lang="en-US" sz="1500" dirty="0"/>
              <a:t>storage tanks without draining the tank.</a:t>
            </a:r>
          </a:p>
          <a:p>
            <a:r>
              <a:rPr lang="en-US" sz="1500" dirty="0"/>
              <a:t>Deployable through a 20” </a:t>
            </a:r>
            <a:r>
              <a:rPr lang="en-US" sz="1500" dirty="0" smtClean="0"/>
              <a:t>manway(left) </a:t>
            </a:r>
            <a:endParaRPr lang="en-US" sz="1500" dirty="0"/>
          </a:p>
          <a:p>
            <a:r>
              <a:rPr lang="en-US" sz="1500" dirty="0"/>
              <a:t>4 wheel pods allow for movement in any </a:t>
            </a:r>
            <a:r>
              <a:rPr lang="en-US" sz="1500" dirty="0" smtClean="0"/>
              <a:t>direction under computer control</a:t>
            </a:r>
            <a:endParaRPr lang="en-US" sz="1500" dirty="0"/>
          </a:p>
          <a:p>
            <a:r>
              <a:rPr lang="en-US" sz="1500" dirty="0"/>
              <a:t>Equipped with down facing Underwater Laser Scanner, 4 side facing </a:t>
            </a:r>
            <a:r>
              <a:rPr lang="en-US" sz="1500" dirty="0" smtClean="0"/>
              <a:t>cameras and laser scanners; </a:t>
            </a:r>
            <a:r>
              <a:rPr lang="en-US" sz="1500" dirty="0"/>
              <a:t>carries Phased Array </a:t>
            </a:r>
            <a:r>
              <a:rPr lang="en-US" sz="1500" dirty="0" smtClean="0"/>
              <a:t>Ultrasonic, </a:t>
            </a:r>
            <a:r>
              <a:rPr lang="en-US" sz="1500" dirty="0"/>
              <a:t>Eddy Current </a:t>
            </a:r>
            <a:r>
              <a:rPr lang="en-US" sz="1500" dirty="0" smtClean="0"/>
              <a:t>and other instrument packages</a:t>
            </a:r>
            <a:endParaRPr lang="en-US" sz="1500" dirty="0"/>
          </a:p>
          <a:p>
            <a:r>
              <a:rPr lang="en-US" sz="1500" dirty="0" smtClean="0"/>
              <a:t>Newton </a:t>
            </a:r>
            <a:r>
              <a:rPr lang="en-US" sz="1500" dirty="0"/>
              <a:t>designed Global </a:t>
            </a:r>
            <a:r>
              <a:rPr lang="en-US" sz="1500" dirty="0" smtClean="0"/>
              <a:t>Positioning Optical System </a:t>
            </a:r>
            <a:r>
              <a:rPr lang="en-US" sz="1500" dirty="0"/>
              <a:t>locates robot to within 1/8” on the tank floor, indexing location with inspection flaws. </a:t>
            </a:r>
            <a:endParaRPr lang="en-US" sz="1500" dirty="0" smtClean="0"/>
          </a:p>
          <a:p>
            <a:r>
              <a:rPr lang="en-US" sz="1500" dirty="0" smtClean="0"/>
              <a:t>Different tower highs available to render the location system visible in occluded regions </a:t>
            </a:r>
            <a:endParaRPr lang="en-US" sz="1500" dirty="0"/>
          </a:p>
          <a:p>
            <a:endParaRPr lang="en-US" sz="1600" dirty="0"/>
          </a:p>
        </p:txBody>
      </p:sp>
      <p:pic>
        <p:nvPicPr>
          <p:cNvPr id="7" name="Picture 6" descr="Inspector.JPG"/>
          <p:cNvPicPr>
            <a:picLocks noChangeAspect="1"/>
          </p:cNvPicPr>
          <p:nvPr/>
        </p:nvPicPr>
        <p:blipFill>
          <a:blip r:embed="rId2" cstate="print"/>
          <a:stretch>
            <a:fillRect/>
          </a:stretch>
        </p:blipFill>
        <p:spPr>
          <a:xfrm>
            <a:off x="152400" y="2419350"/>
            <a:ext cx="3886200" cy="26000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2"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tretch>
            <a:fillRect/>
          </a:stretch>
        </p:blipFill>
        <p:spPr bwMode="auto">
          <a:xfrm>
            <a:off x="2209800" y="1123950"/>
            <a:ext cx="1954874" cy="1954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276350"/>
            <a:ext cx="694681"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03085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1676400"/>
          </a:xfrm>
        </p:spPr>
        <p:txBody>
          <a:bodyPr>
            <a:normAutofit fontScale="90000"/>
          </a:bodyPr>
          <a:lstStyle/>
          <a:p>
            <a:r>
              <a:rPr lang="en-US" dirty="0" smtClean="0"/>
              <a:t>Surveyor Underwater/Air Robot</a:t>
            </a:r>
            <a:br>
              <a:rPr lang="en-US" dirty="0" smtClean="0"/>
            </a:br>
            <a:r>
              <a:rPr lang="en-US" sz="2700" dirty="0" smtClean="0"/>
              <a:t>Designed to carry many different sensor packages</a:t>
            </a:r>
            <a:br>
              <a:rPr lang="en-US" sz="2700" dirty="0" smtClean="0"/>
            </a:br>
            <a:r>
              <a:rPr lang="en-US" sz="2700" dirty="0" smtClean="0"/>
              <a:t>Load Carrying for third party equipment</a:t>
            </a:r>
            <a:endParaRPr lang="en-US" sz="2700" dirty="0">
              <a:solidFill>
                <a:schemeClr val="tx2">
                  <a:lumMod val="75000"/>
                </a:schemeClr>
              </a:solidFill>
            </a:endParaRPr>
          </a:p>
        </p:txBody>
      </p:sp>
      <p:pic>
        <p:nvPicPr>
          <p:cNvPr id="6" name="Picture 5" descr="Surveyor_new wheels_clean.jpg"/>
          <p:cNvPicPr>
            <a:picLocks noChangeAspect="1"/>
          </p:cNvPicPr>
          <p:nvPr/>
        </p:nvPicPr>
        <p:blipFill>
          <a:blip r:embed="rId2" cstate="print"/>
          <a:stretch>
            <a:fillRect/>
          </a:stretch>
        </p:blipFill>
        <p:spPr>
          <a:xfrm>
            <a:off x="4648200" y="2190750"/>
            <a:ext cx="3581400" cy="2347395"/>
          </a:xfrm>
          <a:prstGeom prst="rect">
            <a:avLst/>
          </a:prstGeom>
          <a:noFill/>
          <a:ln>
            <a:noFill/>
          </a:ln>
        </p:spPr>
      </p:pic>
      <p:pic>
        <p:nvPicPr>
          <p:cNvPr id="2050" name="Picture 2" descr="Robot Guidance"/>
          <p:cNvPicPr>
            <a:picLocks noChangeAspect="1" noChangeArrowheads="1"/>
          </p:cNvPicPr>
          <p:nvPr/>
        </p:nvPicPr>
        <p:blipFill>
          <a:blip r:embed="rId3" cstate="print"/>
          <a:srcRect/>
          <a:stretch>
            <a:fillRect/>
          </a:stretch>
        </p:blipFill>
        <p:spPr bwMode="auto">
          <a:xfrm>
            <a:off x="914400" y="2114550"/>
            <a:ext cx="2667000" cy="2469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dirty="0" smtClean="0"/>
              <a:t>Newton won the first two World Cups of Robotic Soccer/Football</a:t>
            </a:r>
            <a:endParaRPr lang="en-US" sz="2000" dirty="0"/>
          </a:p>
        </p:txBody>
      </p:sp>
      <p:pic>
        <p:nvPicPr>
          <p:cNvPr id="5" name="goalmute.wm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2409825" y="1200151"/>
            <a:ext cx="3762375" cy="2286000"/>
          </a:xfrm>
        </p:spPr>
      </p:pic>
      <p:sp>
        <p:nvSpPr>
          <p:cNvPr id="7" name="TextBox 6"/>
          <p:cNvSpPr txBox="1"/>
          <p:nvPr/>
        </p:nvSpPr>
        <p:spPr>
          <a:xfrm>
            <a:off x="1524000" y="4324350"/>
            <a:ext cx="5334000" cy="276999"/>
          </a:xfrm>
          <a:prstGeom prst="rect">
            <a:avLst/>
          </a:prstGeom>
          <a:noFill/>
        </p:spPr>
        <p:txBody>
          <a:bodyPr wrap="square" rtlCol="0">
            <a:spAutoFit/>
          </a:bodyPr>
          <a:lstStyle/>
          <a:p>
            <a:pPr algn="ctr"/>
            <a:r>
              <a:rPr lang="en-US" sz="1200" dirty="0" smtClean="0">
                <a:solidFill>
                  <a:schemeClr val="tx2">
                    <a:lumMod val="60000"/>
                    <a:lumOff val="40000"/>
                  </a:schemeClr>
                </a:solidFill>
              </a:rPr>
              <a:t>All operation with  Artificial Intelligence; no human intervention</a:t>
            </a:r>
            <a:endParaRPr lang="en-US" sz="1200" dirty="0">
              <a:solidFill>
                <a:schemeClr val="tx2">
                  <a:lumMod val="60000"/>
                  <a:lumOff val="40000"/>
                </a:schemeClr>
              </a:solidFill>
            </a:endParaRPr>
          </a:p>
        </p:txBody>
      </p:sp>
      <p:sp>
        <p:nvSpPr>
          <p:cNvPr id="6" name="TextBox 5"/>
          <p:cNvSpPr txBox="1"/>
          <p:nvPr/>
        </p:nvSpPr>
        <p:spPr>
          <a:xfrm>
            <a:off x="3733800" y="3486150"/>
            <a:ext cx="1114408" cy="215444"/>
          </a:xfrm>
          <a:prstGeom prst="rect">
            <a:avLst/>
          </a:prstGeom>
          <a:noFill/>
        </p:spPr>
        <p:txBody>
          <a:bodyPr wrap="none" rtlCol="0">
            <a:spAutoFit/>
          </a:bodyPr>
          <a:lstStyle/>
          <a:p>
            <a:r>
              <a:rPr lang="en-US" sz="800" dirty="0" smtClean="0"/>
              <a:t>Click to play video</a:t>
            </a:r>
            <a:endParaRPr lang="en-US" sz="800" dirty="0"/>
          </a:p>
        </p:txBody>
      </p:sp>
    </p:spTree>
    <p:extLst>
      <p:ext uri="{BB962C8B-B14F-4D97-AF65-F5344CB8AC3E}">
        <p14:creationId xmlns="" xmlns:p14="http://schemas.microsoft.com/office/powerpoint/2010/main" val="1776083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Machine Vision Location and Verification Systems</a:t>
            </a:r>
            <a:endParaRPr lang="en-US" sz="2400" dirty="0"/>
          </a:p>
        </p:txBody>
      </p:sp>
      <p:sp>
        <p:nvSpPr>
          <p:cNvPr id="3" name="Content Placeholder 2"/>
          <p:cNvSpPr>
            <a:spLocks noGrp="1"/>
          </p:cNvSpPr>
          <p:nvPr>
            <p:ph idx="1"/>
          </p:nvPr>
        </p:nvSpPr>
        <p:spPr>
          <a:xfrm>
            <a:off x="457200" y="1276350"/>
            <a:ext cx="3886200" cy="3200400"/>
          </a:xfrm>
        </p:spPr>
        <p:txBody>
          <a:bodyPr>
            <a:normAutofit/>
          </a:bodyPr>
          <a:lstStyle/>
          <a:p>
            <a:r>
              <a:rPr lang="en-US" sz="1600" dirty="0" smtClean="0"/>
              <a:t>Computer </a:t>
            </a:r>
            <a:r>
              <a:rPr lang="en-US" sz="1600" dirty="0"/>
              <a:t>Vision camera that </a:t>
            </a:r>
            <a:r>
              <a:rPr lang="en-US" sz="1600" dirty="0" smtClean="0"/>
              <a:t>has revolutionized Underwater  Location and Verification </a:t>
            </a:r>
            <a:endParaRPr lang="en-US" sz="1600" dirty="0"/>
          </a:p>
          <a:p>
            <a:r>
              <a:rPr lang="en-US" sz="1600" dirty="0" smtClean="0"/>
              <a:t>Identifies </a:t>
            </a:r>
            <a:r>
              <a:rPr lang="en-US" sz="1600" dirty="0"/>
              <a:t>unique </a:t>
            </a:r>
            <a:r>
              <a:rPr lang="en-US" sz="1600" dirty="0" smtClean="0"/>
              <a:t>assembly </a:t>
            </a:r>
            <a:r>
              <a:rPr lang="en-US" sz="1600" dirty="0"/>
              <a:t>features </a:t>
            </a:r>
            <a:r>
              <a:rPr lang="en-US" sz="1600" dirty="0" smtClean="0"/>
              <a:t>through turbulence </a:t>
            </a:r>
            <a:endParaRPr lang="en-US" sz="1600" dirty="0"/>
          </a:p>
          <a:p>
            <a:r>
              <a:rPr lang="en-US" sz="1600" dirty="0" smtClean="0"/>
              <a:t>Allows precise positioning of AUV/ROV for recharge and other location requirements</a:t>
            </a:r>
          </a:p>
          <a:p>
            <a:r>
              <a:rPr lang="en-US" sz="1600" dirty="0" smtClean="0"/>
              <a:t>Replaces </a:t>
            </a:r>
            <a:r>
              <a:rPr lang="en-US" sz="1600" dirty="0"/>
              <a:t>traditional </a:t>
            </a:r>
            <a:r>
              <a:rPr lang="en-US" sz="1600" dirty="0" smtClean="0"/>
              <a:t>measurements </a:t>
            </a:r>
          </a:p>
          <a:p>
            <a:r>
              <a:rPr lang="en-US" sz="1600" dirty="0" smtClean="0"/>
              <a:t>Available in both mono and stereo versions</a:t>
            </a:r>
            <a:r>
              <a:rPr lang="en-US" sz="1600" dirty="0"/>
              <a:t>	</a:t>
            </a:r>
          </a:p>
          <a:p>
            <a:endParaRPr lang="en-US" dirty="0"/>
          </a:p>
        </p:txBody>
      </p:sp>
      <p:pic>
        <p:nvPicPr>
          <p:cNvPr id="23553" name="Picture 1" descr="\\NEWTON\Sales and Marketing\MARKETING\4_NEWTON NUCLEAR\NM200E Nuclear Fuel Mapper\NM200E Data Sheet\NM200E Data Sheet Images\Byron core map overview1.png"/>
          <p:cNvPicPr>
            <a:picLocks noChangeAspect="1" noChangeArrowheads="1"/>
          </p:cNvPicPr>
          <p:nvPr/>
        </p:nvPicPr>
        <p:blipFill>
          <a:blip r:embed="rId2" cstate="print"/>
          <a:srcRect/>
          <a:stretch>
            <a:fillRect/>
          </a:stretch>
        </p:blipFill>
        <p:spPr bwMode="auto">
          <a:xfrm>
            <a:off x="4648200" y="1428750"/>
            <a:ext cx="3962400" cy="2588287"/>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199334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Piling/Leg Inspection Robot</a:t>
            </a:r>
            <a:endParaRPr lang="en-US" dirty="0"/>
          </a:p>
        </p:txBody>
      </p:sp>
      <p:sp>
        <p:nvSpPr>
          <p:cNvPr id="10" name="Content Placeholder 9"/>
          <p:cNvSpPr>
            <a:spLocks noGrp="1"/>
          </p:cNvSpPr>
          <p:nvPr>
            <p:ph sz="half" idx="2"/>
          </p:nvPr>
        </p:nvSpPr>
        <p:spPr>
          <a:xfrm>
            <a:off x="4495800" y="1200150"/>
            <a:ext cx="4038600" cy="3429000"/>
          </a:xfrm>
        </p:spPr>
        <p:txBody>
          <a:bodyPr>
            <a:normAutofit fontScale="85000" lnSpcReduction="10000"/>
          </a:bodyPr>
          <a:lstStyle/>
          <a:p>
            <a:r>
              <a:rPr lang="en-US" sz="1500" dirty="0" smtClean="0"/>
              <a:t>Exterior climbing robot for the inspection of marine pilings</a:t>
            </a:r>
          </a:p>
          <a:p>
            <a:r>
              <a:rPr lang="en-US" sz="1500" dirty="0" smtClean="0"/>
              <a:t>Available to inspect 0.8 to 4 meter piling.</a:t>
            </a:r>
          </a:p>
          <a:p>
            <a:r>
              <a:rPr lang="en-US" sz="1500" dirty="0" smtClean="0"/>
              <a:t>Modular for shipping, repair and maintenance. </a:t>
            </a:r>
          </a:p>
          <a:p>
            <a:r>
              <a:rPr lang="en-US" sz="1500" dirty="0" smtClean="0"/>
              <a:t>Clamps onto pile with one ton net force using pneumatics</a:t>
            </a:r>
          </a:p>
          <a:p>
            <a:r>
              <a:rPr lang="en-US" sz="1500" dirty="0" smtClean="0"/>
              <a:t>Passive hydraulic system for automatic centering</a:t>
            </a:r>
          </a:p>
          <a:p>
            <a:r>
              <a:rPr lang="en-US" sz="1500" dirty="0" smtClean="0"/>
              <a:t>Combines Newton Underwater Laser Scanning, Phased Array Ultrasonic and Optical inspection data into a single user interface</a:t>
            </a:r>
          </a:p>
          <a:p>
            <a:r>
              <a:rPr lang="en-US" sz="1500" dirty="0" smtClean="0"/>
              <a:t>Climbs and Dives to inspect a 35 meter piling in air and underwater.</a:t>
            </a:r>
          </a:p>
          <a:p>
            <a:r>
              <a:rPr lang="en-US" sz="1500" dirty="0" smtClean="0"/>
              <a:t>Uses data from ten encoders for balance, vertical positioning, tilt and sensor location. </a:t>
            </a:r>
          </a:p>
          <a:p>
            <a:endParaRPr lang="en-US" dirty="0"/>
          </a:p>
        </p:txBody>
      </p:sp>
      <p:pic>
        <p:nvPicPr>
          <p:cNvPr id="26626" name="Picture 2" descr="D:\20150211_19092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1504950"/>
            <a:ext cx="4330703" cy="2436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43816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Pipe Scanners</a:t>
            </a:r>
            <a:endParaRPr lang="en-US" dirty="0">
              <a:solidFill>
                <a:schemeClr val="tx2">
                  <a:lumMod val="75000"/>
                </a:schemeClr>
              </a:solidFill>
            </a:endParaRPr>
          </a:p>
        </p:txBody>
      </p:sp>
      <p:pic>
        <p:nvPicPr>
          <p:cNvPr id="58370" name="Picture 2" descr="Nuclear Scanners"/>
          <p:cNvPicPr>
            <a:picLocks noChangeAspect="1" noChangeArrowheads="1"/>
          </p:cNvPicPr>
          <p:nvPr/>
        </p:nvPicPr>
        <p:blipFill>
          <a:blip r:embed="rId2" cstate="print"/>
          <a:srcRect/>
          <a:stretch>
            <a:fillRect/>
          </a:stretch>
        </p:blipFill>
        <p:spPr bwMode="auto">
          <a:xfrm>
            <a:off x="1447800" y="1352550"/>
            <a:ext cx="304800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ontent Placeholder 2"/>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6236746" y="1054478"/>
            <a:ext cx="2450054" cy="2090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6400800" y="3638550"/>
            <a:ext cx="2438400" cy="646331"/>
          </a:xfrm>
          <a:prstGeom prst="rect">
            <a:avLst/>
          </a:prstGeom>
          <a:noFill/>
        </p:spPr>
        <p:txBody>
          <a:bodyPr wrap="square" rtlCol="0">
            <a:spAutoFit/>
          </a:bodyPr>
          <a:lstStyle/>
          <a:p>
            <a:r>
              <a:rPr lang="en-US" dirty="0" smtClean="0"/>
              <a:t>Available for pipes from 3” to 96”</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Robotic ID Pipe Inspection- Air and Underwater </a:t>
            </a:r>
            <a:endParaRPr lang="en-US" sz="2400" dirty="0"/>
          </a:p>
        </p:txBody>
      </p:sp>
      <p:pic>
        <p:nvPicPr>
          <p:cNvPr id="6" name="Content Placeholder 2"/>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33400" y="1276350"/>
            <a:ext cx="3661431" cy="312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4572000" y="1047750"/>
            <a:ext cx="4038600" cy="3293209"/>
          </a:xfrm>
          <a:prstGeom prst="rect">
            <a:avLst/>
          </a:prstGeom>
        </p:spPr>
        <p:txBody>
          <a:bodyPr wrap="square">
            <a:spAutoFit/>
          </a:bodyPr>
          <a:lstStyle/>
          <a:p>
            <a:pPr marL="285750" indent="-285750">
              <a:buFont typeface="Arial" panose="020B0604020202020204" pitchFamily="34" charset="0"/>
              <a:buChar char="•"/>
            </a:pPr>
            <a:r>
              <a:rPr lang="en-US" sz="1600" dirty="0" smtClean="0"/>
              <a:t>Three different adjustable sized robots to operate inside offshore drill risers ranging in size between 3” and 31.5”</a:t>
            </a:r>
          </a:p>
          <a:p>
            <a:pPr marL="285750" indent="-285750">
              <a:buFont typeface="Arial" panose="020B0604020202020204" pitchFamily="34" charset="0"/>
              <a:buChar char="•"/>
            </a:pPr>
            <a:r>
              <a:rPr lang="en-US" sz="1600" dirty="0" smtClean="0"/>
              <a:t>Modular design for easy maintenance and field repair. </a:t>
            </a:r>
          </a:p>
          <a:p>
            <a:pPr marL="285750" indent="-285750">
              <a:buFont typeface="Arial" panose="020B0604020202020204" pitchFamily="34" charset="0"/>
              <a:buChar char="•"/>
            </a:pPr>
            <a:r>
              <a:rPr lang="en-US" sz="1600" dirty="0" smtClean="0"/>
              <a:t>Combines Newton developed Underwater Laser Scanning and other sensors such as Phased Array UT, ACFM and Eddy Current measurement inspection technologies with optical imaging to inspect pipeline integrity</a:t>
            </a:r>
            <a:endParaRPr lang="en-US"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tx2">
                    <a:lumMod val="75000"/>
                  </a:schemeClr>
                </a:solidFill>
              </a:rPr>
              <a:t>Contact Information</a:t>
            </a:r>
            <a:endParaRPr lang="en-US" dirty="0">
              <a:solidFill>
                <a:schemeClr val="tx2">
                  <a:lumMod val="75000"/>
                </a:schemeClr>
              </a:solidFill>
            </a:endParaRPr>
          </a:p>
        </p:txBody>
      </p:sp>
      <p:sp>
        <p:nvSpPr>
          <p:cNvPr id="3" name="Content Placeholder 2"/>
          <p:cNvSpPr>
            <a:spLocks noGrp="1"/>
          </p:cNvSpPr>
          <p:nvPr>
            <p:ph idx="1"/>
          </p:nvPr>
        </p:nvSpPr>
        <p:spPr>
          <a:xfrm>
            <a:off x="457200" y="1504950"/>
            <a:ext cx="8229600" cy="3048000"/>
          </a:xfrm>
        </p:spPr>
        <p:txBody>
          <a:bodyPr>
            <a:normAutofit fontScale="70000" lnSpcReduction="20000"/>
          </a:bodyPr>
          <a:lstStyle/>
          <a:p>
            <a:pPr algn="ctr">
              <a:buNone/>
            </a:pPr>
            <a:r>
              <a:rPr lang="en-US" sz="3200" b="1" dirty="0" smtClean="0">
                <a:solidFill>
                  <a:schemeClr val="tx2">
                    <a:lumMod val="75000"/>
                  </a:schemeClr>
                </a:solidFill>
              </a:rPr>
              <a:t>Newton Labs</a:t>
            </a:r>
          </a:p>
          <a:p>
            <a:pPr algn="ctr">
              <a:buNone/>
            </a:pPr>
            <a:r>
              <a:rPr lang="en-US" dirty="0" smtClean="0">
                <a:solidFill>
                  <a:schemeClr val="tx2">
                    <a:lumMod val="75000"/>
                  </a:schemeClr>
                </a:solidFill>
              </a:rPr>
              <a:t>441 SW 41st Street</a:t>
            </a:r>
          </a:p>
          <a:p>
            <a:pPr algn="ctr">
              <a:buNone/>
            </a:pPr>
            <a:r>
              <a:rPr lang="en-US" dirty="0" smtClean="0">
                <a:solidFill>
                  <a:schemeClr val="tx2">
                    <a:lumMod val="75000"/>
                  </a:schemeClr>
                </a:solidFill>
              </a:rPr>
              <a:t>Renton, WA 98057 USA</a:t>
            </a:r>
          </a:p>
          <a:p>
            <a:pPr algn="ctr">
              <a:buNone/>
            </a:pPr>
            <a:endParaRPr lang="en-US" dirty="0" smtClean="0">
              <a:solidFill>
                <a:schemeClr val="tx2">
                  <a:lumMod val="75000"/>
                </a:schemeClr>
              </a:solidFill>
            </a:endParaRPr>
          </a:p>
          <a:p>
            <a:pPr algn="ctr">
              <a:buNone/>
            </a:pPr>
            <a:r>
              <a:rPr lang="en-US" dirty="0" smtClean="0">
                <a:solidFill>
                  <a:schemeClr val="tx2">
                    <a:lumMod val="75000"/>
                  </a:schemeClr>
                </a:solidFill>
              </a:rPr>
              <a:t>Tel: 425.251.9600</a:t>
            </a:r>
          </a:p>
          <a:p>
            <a:pPr algn="ctr">
              <a:buNone/>
            </a:pPr>
            <a:endParaRPr lang="en-US" dirty="0">
              <a:solidFill>
                <a:schemeClr val="tx2">
                  <a:lumMod val="75000"/>
                </a:schemeClr>
              </a:solidFill>
            </a:endParaRPr>
          </a:p>
          <a:p>
            <a:pPr algn="ctr">
              <a:buNone/>
            </a:pPr>
            <a:r>
              <a:rPr lang="en-US" dirty="0" smtClean="0">
                <a:solidFill>
                  <a:schemeClr val="tx2">
                    <a:lumMod val="75000"/>
                  </a:schemeClr>
                </a:solidFill>
              </a:rPr>
              <a:t>Sales</a:t>
            </a:r>
          </a:p>
          <a:p>
            <a:pPr algn="ctr">
              <a:buNone/>
            </a:pPr>
            <a:r>
              <a:rPr lang="en-US" dirty="0" smtClean="0">
                <a:solidFill>
                  <a:schemeClr val="tx2">
                    <a:lumMod val="75000"/>
                  </a:schemeClr>
                </a:solidFill>
                <a:hlinkClick r:id="rId2"/>
              </a:rPr>
              <a:t>sales@newtonlabs.com</a:t>
            </a:r>
            <a:r>
              <a:rPr lang="en-US" dirty="0" smtClean="0">
                <a:solidFill>
                  <a:schemeClr val="tx2">
                    <a:lumMod val="75000"/>
                  </a:schemeClr>
                </a:solidFill>
              </a:rPr>
              <a:t> </a:t>
            </a:r>
          </a:p>
          <a:p>
            <a:pPr algn="ctr">
              <a:buNone/>
            </a:pPr>
            <a:endParaRPr lang="en-US" dirty="0" smtClean="0">
              <a:solidFill>
                <a:schemeClr val="tx2">
                  <a:lumMod val="75000"/>
                </a:schemeClr>
              </a:solidFill>
            </a:endParaRPr>
          </a:p>
          <a:p>
            <a:pPr algn="ctr">
              <a:buNone/>
            </a:pPr>
            <a:r>
              <a:rPr lang="en-US" dirty="0" smtClean="0">
                <a:hlinkClick r:id="rId3"/>
              </a:rPr>
              <a:t>www.newtonlabs.com</a:t>
            </a:r>
            <a:r>
              <a:rPr lang="en-US" dirty="0" smtClean="0"/>
              <a:t> </a:t>
            </a:r>
            <a:endParaRPr lang="en-US" dirty="0">
              <a:solidFill>
                <a:schemeClr val="tx2">
                  <a:lumMod val="75000"/>
                </a:schemeClr>
              </a:solidFill>
            </a:endParaRPr>
          </a:p>
        </p:txBody>
      </p:sp>
    </p:spTree>
    <p:extLst>
      <p:ext uri="{BB962C8B-B14F-4D97-AF65-F5344CB8AC3E}">
        <p14:creationId xmlns="" xmlns:p14="http://schemas.microsoft.com/office/powerpoint/2010/main" val="2759580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 Engineering Capabilities</a:t>
            </a:r>
            <a:endParaRPr lang="en-US" dirty="0"/>
          </a:p>
        </p:txBody>
      </p:sp>
      <p:sp>
        <p:nvSpPr>
          <p:cNvPr id="3" name="Content Placeholder 2"/>
          <p:cNvSpPr>
            <a:spLocks noGrp="1"/>
          </p:cNvSpPr>
          <p:nvPr>
            <p:ph idx="1"/>
          </p:nvPr>
        </p:nvSpPr>
        <p:spPr>
          <a:xfrm>
            <a:off x="533400" y="1276350"/>
            <a:ext cx="8153400" cy="4154984"/>
          </a:xfrm>
        </p:spPr>
        <p:txBody>
          <a:bodyPr>
            <a:spAutoFit/>
          </a:bodyPr>
          <a:lstStyle/>
          <a:p>
            <a:r>
              <a:rPr lang="en-US" sz="1600" dirty="0" smtClean="0"/>
              <a:t>Mechanical Design Engineers</a:t>
            </a:r>
          </a:p>
          <a:p>
            <a:pPr lvl="1"/>
            <a:r>
              <a:rPr lang="en-US" sz="1200" dirty="0" smtClean="0"/>
              <a:t>Industrial Backgrounds</a:t>
            </a:r>
          </a:p>
          <a:p>
            <a:pPr lvl="1"/>
            <a:r>
              <a:rPr lang="en-US" sz="1200" dirty="0" smtClean="0"/>
              <a:t>Robotics  &amp; Material Handling </a:t>
            </a:r>
          </a:p>
          <a:p>
            <a:pPr lvl="1"/>
            <a:r>
              <a:rPr lang="en-US" sz="1200" dirty="0" smtClean="0"/>
              <a:t>Design and Build</a:t>
            </a:r>
          </a:p>
          <a:p>
            <a:pPr lvl="2"/>
            <a:r>
              <a:rPr lang="en-US" sz="1200" dirty="0" smtClean="0"/>
              <a:t>Prototyping</a:t>
            </a:r>
          </a:p>
          <a:p>
            <a:pPr lvl="3"/>
            <a:r>
              <a:rPr lang="en-US" sz="1200" dirty="0" smtClean="0"/>
              <a:t>In House Machine Shop</a:t>
            </a:r>
          </a:p>
          <a:p>
            <a:pPr lvl="3"/>
            <a:r>
              <a:rPr lang="en-US" sz="1200" dirty="0" smtClean="0"/>
              <a:t>3D Printing</a:t>
            </a:r>
          </a:p>
          <a:p>
            <a:r>
              <a:rPr lang="en-US" sz="1400" dirty="0"/>
              <a:t>Electrical Design Engineers</a:t>
            </a:r>
          </a:p>
          <a:p>
            <a:pPr lvl="1"/>
            <a:r>
              <a:rPr lang="en-US" sz="1200" dirty="0"/>
              <a:t>Integrated Software Functionality</a:t>
            </a:r>
          </a:p>
          <a:p>
            <a:pPr lvl="1"/>
            <a:r>
              <a:rPr lang="en-US" sz="1200" dirty="0"/>
              <a:t>Schematics</a:t>
            </a:r>
          </a:p>
          <a:p>
            <a:pPr lvl="1"/>
            <a:r>
              <a:rPr lang="en-US" sz="1200" dirty="0"/>
              <a:t>Custom Mother, Interface and Circuit Boards</a:t>
            </a:r>
          </a:p>
          <a:p>
            <a:pPr lvl="1"/>
            <a:r>
              <a:rPr lang="en-US" sz="1200" dirty="0"/>
              <a:t>Motor and LED Drivers</a:t>
            </a:r>
          </a:p>
          <a:p>
            <a:pPr lvl="1"/>
            <a:r>
              <a:rPr lang="en-US" sz="1200" dirty="0"/>
              <a:t>Power Supply</a:t>
            </a:r>
          </a:p>
          <a:p>
            <a:pPr lvl="1"/>
            <a:r>
              <a:rPr lang="en-US" sz="1200" dirty="0"/>
              <a:t>Control Box Design</a:t>
            </a:r>
          </a:p>
          <a:p>
            <a:pPr lvl="1"/>
            <a:r>
              <a:rPr lang="en-US" sz="1200" dirty="0"/>
              <a:t>Cabling</a:t>
            </a:r>
          </a:p>
          <a:p>
            <a:pPr lvl="1"/>
            <a:endParaRPr lang="en-US" sz="1200" dirty="0" smtClean="0"/>
          </a:p>
          <a:p>
            <a:pPr lvl="1">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 Engineering Capabilities</a:t>
            </a:r>
            <a:endParaRPr lang="en-US" dirty="0"/>
          </a:p>
        </p:txBody>
      </p:sp>
      <p:sp>
        <p:nvSpPr>
          <p:cNvPr id="3" name="Content Placeholder 2"/>
          <p:cNvSpPr>
            <a:spLocks noGrp="1"/>
          </p:cNvSpPr>
          <p:nvPr>
            <p:ph idx="1"/>
          </p:nvPr>
        </p:nvSpPr>
        <p:spPr/>
        <p:txBody>
          <a:bodyPr>
            <a:normAutofit/>
          </a:bodyPr>
          <a:lstStyle/>
          <a:p>
            <a:r>
              <a:rPr lang="en-US" sz="1600" dirty="0" smtClean="0"/>
              <a:t>Software </a:t>
            </a:r>
            <a:r>
              <a:rPr lang="en-US" sz="1600" dirty="0"/>
              <a:t>Design Engineers</a:t>
            </a:r>
          </a:p>
          <a:p>
            <a:pPr lvl="1"/>
            <a:r>
              <a:rPr lang="en-US" sz="1400" dirty="0" smtClean="0"/>
              <a:t>Computer </a:t>
            </a:r>
            <a:r>
              <a:rPr lang="en-US" sz="1400" dirty="0"/>
              <a:t>Vision</a:t>
            </a:r>
          </a:p>
          <a:p>
            <a:pPr lvl="1"/>
            <a:r>
              <a:rPr lang="en-US" sz="1400" dirty="0"/>
              <a:t>Laser Scanning</a:t>
            </a:r>
          </a:p>
          <a:p>
            <a:pPr lvl="1"/>
            <a:r>
              <a:rPr lang="en-US" sz="1400" dirty="0"/>
              <a:t>Robotic Controls</a:t>
            </a:r>
          </a:p>
          <a:p>
            <a:pPr lvl="1"/>
            <a:r>
              <a:rPr lang="en-US" sz="1400" dirty="0"/>
              <a:t>User Interface Design</a:t>
            </a:r>
          </a:p>
          <a:p>
            <a:pPr lvl="1"/>
            <a:r>
              <a:rPr lang="en-US" sz="1400" dirty="0"/>
              <a:t>Technology Integration</a:t>
            </a:r>
          </a:p>
          <a:p>
            <a:pPr lvl="1"/>
            <a:r>
              <a:rPr lang="en-US" sz="1400" dirty="0"/>
              <a:t>ACFM, Alternating Field Current Measurement </a:t>
            </a:r>
            <a:endParaRPr lang="en-US" sz="1400" dirty="0" smtClean="0"/>
          </a:p>
          <a:p>
            <a:pPr lvl="1"/>
            <a:r>
              <a:rPr lang="en-US" sz="1400" dirty="0" smtClean="0"/>
              <a:t>Microcontroller </a:t>
            </a:r>
            <a:r>
              <a:rPr lang="en-US" sz="1400" dirty="0"/>
              <a:t>firmware</a:t>
            </a:r>
          </a:p>
          <a:p>
            <a:pPr lvl="1"/>
            <a:r>
              <a:rPr lang="en-US" sz="1400" dirty="0"/>
              <a:t>PLC and industrial motor controller integration</a:t>
            </a:r>
          </a:p>
          <a:p>
            <a:pPr lvl="1"/>
            <a:r>
              <a:rPr lang="en-US" sz="1400" dirty="0"/>
              <a:t>3rd party sensor </a:t>
            </a:r>
            <a:r>
              <a:rPr lang="en-US" sz="1400" dirty="0" smtClean="0"/>
              <a:t>integration</a:t>
            </a:r>
          </a:p>
          <a:p>
            <a:pPr lvl="2"/>
            <a:r>
              <a:rPr lang="en-US" sz="1200" dirty="0" smtClean="0"/>
              <a:t>Ultrasonic </a:t>
            </a:r>
            <a:r>
              <a:rPr lang="en-US" sz="1200" dirty="0"/>
              <a:t>(UT) sensors</a:t>
            </a:r>
          </a:p>
          <a:p>
            <a:pPr lvl="1"/>
            <a:endParaRPr lang="en-US" sz="1200" dirty="0"/>
          </a:p>
          <a:p>
            <a:pPr>
              <a:buNone/>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Newton Labs and Underwater Laser Scanners</a:t>
            </a:r>
            <a:endParaRPr lang="en-US" sz="2800" dirty="0"/>
          </a:p>
        </p:txBody>
      </p:sp>
      <p:sp>
        <p:nvSpPr>
          <p:cNvPr id="4" name="Content Placeholder 3"/>
          <p:cNvSpPr>
            <a:spLocks noGrp="1"/>
          </p:cNvSpPr>
          <p:nvPr>
            <p:ph idx="1"/>
          </p:nvPr>
        </p:nvSpPr>
        <p:spPr>
          <a:xfrm>
            <a:off x="457200" y="1276350"/>
            <a:ext cx="4038600" cy="3733800"/>
          </a:xfrm>
        </p:spPr>
        <p:txBody>
          <a:bodyPr>
            <a:normAutofit fontScale="32500" lnSpcReduction="20000"/>
          </a:bodyPr>
          <a:lstStyle/>
          <a:p>
            <a:r>
              <a:rPr lang="en-US" sz="3700" dirty="0" smtClean="0">
                <a:solidFill>
                  <a:schemeClr val="bg2">
                    <a:lumMod val="25000"/>
                  </a:schemeClr>
                </a:solidFill>
              </a:rPr>
              <a:t>Newton was the first </a:t>
            </a:r>
            <a:r>
              <a:rPr lang="en-US" sz="3700" dirty="0">
                <a:solidFill>
                  <a:schemeClr val="bg2">
                    <a:lumMod val="25000"/>
                  </a:schemeClr>
                </a:solidFill>
              </a:rPr>
              <a:t>to </a:t>
            </a:r>
            <a:r>
              <a:rPr lang="en-US" sz="3700" dirty="0" smtClean="0">
                <a:solidFill>
                  <a:schemeClr val="bg2">
                    <a:lumMod val="25000"/>
                  </a:schemeClr>
                </a:solidFill>
              </a:rPr>
              <a:t>develop commercially available underwater </a:t>
            </a:r>
            <a:r>
              <a:rPr lang="en-US" sz="3700" dirty="0">
                <a:solidFill>
                  <a:schemeClr val="bg2">
                    <a:lumMod val="25000"/>
                  </a:schemeClr>
                </a:solidFill>
              </a:rPr>
              <a:t>laser scanning measurement </a:t>
            </a:r>
            <a:r>
              <a:rPr lang="en-US" sz="3700" dirty="0" smtClean="0">
                <a:solidFill>
                  <a:schemeClr val="bg2">
                    <a:lumMod val="25000"/>
                  </a:schemeClr>
                </a:solidFill>
              </a:rPr>
              <a:t>technology.</a:t>
            </a:r>
          </a:p>
          <a:p>
            <a:r>
              <a:rPr lang="en-US" sz="3700" dirty="0" smtClean="0">
                <a:solidFill>
                  <a:schemeClr val="bg2">
                    <a:lumMod val="25000"/>
                  </a:schemeClr>
                </a:solidFill>
              </a:rPr>
              <a:t>Newton scanners were first deployed in 2008 and  have been in use continuously since that time.</a:t>
            </a:r>
            <a:endParaRPr lang="en-US" sz="3700" dirty="0">
              <a:solidFill>
                <a:schemeClr val="bg2">
                  <a:lumMod val="25000"/>
                </a:schemeClr>
              </a:solidFill>
            </a:endParaRPr>
          </a:p>
          <a:p>
            <a:r>
              <a:rPr lang="en-US" sz="3700" dirty="0" smtClean="0">
                <a:solidFill>
                  <a:schemeClr val="bg2">
                    <a:lumMod val="25000"/>
                  </a:schemeClr>
                </a:solidFill>
              </a:rPr>
              <a:t>Newton is the oldest and largest manufacturer of Underwater Laser Scanners with far more systems deployed that any other underwater laser scanner manufacturer; long experience in properly capturing scans for accurate underwater measurement.</a:t>
            </a:r>
          </a:p>
          <a:p>
            <a:r>
              <a:rPr lang="en-US" sz="3700" dirty="0" smtClean="0">
                <a:solidFill>
                  <a:schemeClr val="bg2">
                    <a:lumMod val="25000"/>
                  </a:schemeClr>
                </a:solidFill>
              </a:rPr>
              <a:t>By far the largest and most complete line of underwater Laser scanners in the world, </a:t>
            </a:r>
          </a:p>
          <a:p>
            <a:r>
              <a:rPr lang="en-US" sz="3700" dirty="0" smtClean="0">
                <a:solidFill>
                  <a:schemeClr val="bg2">
                    <a:lumMod val="25000"/>
                  </a:schemeClr>
                </a:solidFill>
              </a:rPr>
              <a:t>All </a:t>
            </a:r>
            <a:r>
              <a:rPr lang="en-US" sz="3700" dirty="0">
                <a:solidFill>
                  <a:schemeClr val="bg2">
                    <a:lumMod val="25000"/>
                  </a:schemeClr>
                </a:solidFill>
              </a:rPr>
              <a:t>Newton underwater scanner models </a:t>
            </a:r>
            <a:r>
              <a:rPr lang="en-US" sz="3700" dirty="0" smtClean="0">
                <a:solidFill>
                  <a:schemeClr val="bg2">
                    <a:lumMod val="25000"/>
                  </a:schemeClr>
                </a:solidFill>
              </a:rPr>
              <a:t>operate equally well in both air and underwater. </a:t>
            </a:r>
          </a:p>
          <a:p>
            <a:r>
              <a:rPr lang="en-US" sz="3700" dirty="0" smtClean="0">
                <a:solidFill>
                  <a:schemeClr val="bg2">
                    <a:lumMod val="25000"/>
                  </a:schemeClr>
                </a:solidFill>
              </a:rPr>
              <a:t>All Newton scanners provide a live camera view that makes operation easy; designed for use by operators, not engineers.</a:t>
            </a:r>
            <a:endParaRPr lang="en-US" sz="3700" dirty="0">
              <a:solidFill>
                <a:schemeClr val="bg2">
                  <a:lumMod val="25000"/>
                </a:schemeClr>
              </a:solidFill>
            </a:endParaRPr>
          </a:p>
          <a:p>
            <a:endParaRPr lang="en-US" dirty="0">
              <a:solidFill>
                <a:schemeClr val="bg2">
                  <a:lumMod val="25000"/>
                </a:schemeClr>
              </a:solidFill>
            </a:endParaRP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276350"/>
            <a:ext cx="4165600" cy="3124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78899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819150"/>
            <a:ext cx="8140023" cy="2939266"/>
          </a:xfrm>
          <a:prstGeom prst="rect">
            <a:avLst/>
          </a:prstGeom>
          <a:noFill/>
        </p:spPr>
        <p:txBody>
          <a:bodyPr wrap="square" rtlCol="0">
            <a:spAutoFit/>
          </a:bodyPr>
          <a:lstStyle/>
          <a:p>
            <a:r>
              <a:rPr lang="en-US" sz="3200" dirty="0" smtClean="0">
                <a:solidFill>
                  <a:schemeClr val="bg2">
                    <a:lumMod val="25000"/>
                  </a:schemeClr>
                </a:solidFill>
              </a:rPr>
              <a:t>Easy to Operate</a:t>
            </a:r>
          </a:p>
          <a:p>
            <a:endParaRPr lang="en-US" sz="2700" dirty="0" smtClean="0">
              <a:solidFill>
                <a:schemeClr val="bg2">
                  <a:lumMod val="25000"/>
                </a:schemeClr>
              </a:solidFill>
            </a:endParaRPr>
          </a:p>
          <a:p>
            <a:pPr>
              <a:buFont typeface="Arial" pitchFamily="34" charset="0"/>
              <a:buChar char="•"/>
            </a:pPr>
            <a:r>
              <a:rPr lang="en-US" dirty="0" smtClean="0">
                <a:solidFill>
                  <a:schemeClr val="bg2">
                    <a:lumMod val="25000"/>
                  </a:schemeClr>
                </a:solidFill>
              </a:rPr>
              <a:t> Newton Scanners are the easiest to use in the industry</a:t>
            </a:r>
          </a:p>
          <a:p>
            <a:pPr>
              <a:buFont typeface="Arial" pitchFamily="34" charset="0"/>
              <a:buChar char="•"/>
            </a:pPr>
            <a:r>
              <a:rPr lang="en-US" dirty="0" smtClean="0">
                <a:solidFill>
                  <a:schemeClr val="bg2">
                    <a:lumMod val="25000"/>
                  </a:schemeClr>
                </a:solidFill>
              </a:rPr>
              <a:t> Designed for use by operators; not engineers </a:t>
            </a:r>
          </a:p>
          <a:p>
            <a:pPr>
              <a:buFont typeface="Arial" pitchFamily="34" charset="0"/>
              <a:buChar char="•"/>
            </a:pPr>
            <a:r>
              <a:rPr lang="en-US" dirty="0" smtClean="0">
                <a:solidFill>
                  <a:schemeClr val="bg2">
                    <a:lumMod val="25000"/>
                  </a:schemeClr>
                </a:solidFill>
              </a:rPr>
              <a:t> Live Camera view to set up and watch the scan </a:t>
            </a:r>
          </a:p>
          <a:p>
            <a:pPr>
              <a:buFont typeface="Arial" pitchFamily="34" charset="0"/>
              <a:buChar char="•"/>
            </a:pPr>
            <a:r>
              <a:rPr lang="en-US" dirty="0" smtClean="0">
                <a:solidFill>
                  <a:schemeClr val="bg2">
                    <a:lumMod val="25000"/>
                  </a:schemeClr>
                </a:solidFill>
              </a:rPr>
              <a:t> Fully adjustable scan timing </a:t>
            </a:r>
          </a:p>
          <a:p>
            <a:pPr>
              <a:buFont typeface="Arial" pitchFamily="34" charset="0"/>
              <a:buChar char="•"/>
            </a:pPr>
            <a:r>
              <a:rPr lang="en-US" dirty="0" smtClean="0">
                <a:solidFill>
                  <a:schemeClr val="bg2">
                    <a:lumMod val="25000"/>
                  </a:schemeClr>
                </a:solidFill>
              </a:rPr>
              <a:t> Factory Calibrated-no field calibration required</a:t>
            </a:r>
          </a:p>
          <a:p>
            <a:pPr>
              <a:buFont typeface="Arial" pitchFamily="34" charset="0"/>
              <a:buChar char="•"/>
            </a:pPr>
            <a:r>
              <a:rPr lang="en-US" dirty="0" smtClean="0">
                <a:solidFill>
                  <a:schemeClr val="bg2">
                    <a:lumMod val="25000"/>
                  </a:schemeClr>
                </a:solidFill>
              </a:rPr>
              <a:t> Automatic settings- only in shallow water usage with sunlight is any                          change of setting required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14550"/>
            <a:ext cx="8382000" cy="2819400"/>
          </a:xfrm>
        </p:spPr>
        <p:txBody>
          <a:bodyPr>
            <a:normAutofit fontScale="90000"/>
          </a:bodyPr>
          <a:lstStyle/>
          <a:p>
            <a:r>
              <a:rPr lang="en-US" dirty="0" smtClean="0"/>
              <a:t>Field Proven</a:t>
            </a:r>
            <a:br>
              <a:rPr lang="en-US" dirty="0" smtClean="0"/>
            </a:br>
            <a:r>
              <a:rPr lang="en-US" sz="2000" dirty="0" smtClean="0"/>
              <a:t>Newton’s Underwater Scanners are in use in the US, Europe, Asia and Australia/New Zealand</a:t>
            </a:r>
            <a:r>
              <a:rPr lang="en-US" sz="1800" dirty="0" smtClean="0"/>
              <a:t/>
            </a:r>
            <a:br>
              <a:rPr lang="en-US" sz="1800" dirty="0" smtClean="0"/>
            </a:br>
            <a:r>
              <a:rPr lang="en-US" sz="1800" dirty="0" smtClean="0"/>
              <a:t/>
            </a:r>
            <a:br>
              <a:rPr lang="en-US" sz="1800" dirty="0" smtClean="0"/>
            </a:br>
            <a:r>
              <a:rPr lang="en-US" sz="2000" dirty="0" smtClean="0"/>
              <a:t>Some Examples of the usage of Newton’s Underwater Laser Scanners</a:t>
            </a:r>
            <a:br>
              <a:rPr lang="en-US" sz="2000" dirty="0" smtClean="0"/>
            </a:br>
            <a:r>
              <a:rPr lang="en-US" sz="1800" dirty="0" smtClean="0"/>
              <a:t/>
            </a:r>
            <a:br>
              <a:rPr lang="en-US" sz="1800" dirty="0" smtClean="0"/>
            </a:br>
            <a:r>
              <a:rPr lang="en-US" sz="1800" dirty="0" smtClean="0"/>
              <a:t>Subsea Structures</a:t>
            </a:r>
            <a:br>
              <a:rPr lang="en-US" sz="1800" dirty="0" smtClean="0"/>
            </a:br>
            <a:r>
              <a:rPr lang="en-US" sz="1800" dirty="0" smtClean="0"/>
              <a:t>Subsea Pipelines</a:t>
            </a:r>
            <a:br>
              <a:rPr lang="en-US" sz="1800" dirty="0" smtClean="0"/>
            </a:br>
            <a:r>
              <a:rPr lang="en-US" sz="1800" dirty="0" smtClean="0"/>
              <a:t>Subsea Flanges for spool measurement</a:t>
            </a:r>
            <a:br>
              <a:rPr lang="en-US" sz="1800" dirty="0" smtClean="0"/>
            </a:br>
            <a:r>
              <a:rPr lang="en-US" sz="1800" dirty="0" smtClean="0"/>
              <a:t>Marine Structures</a:t>
            </a:r>
            <a:br>
              <a:rPr lang="en-US" sz="1800" dirty="0" smtClean="0"/>
            </a:br>
            <a:r>
              <a:rPr lang="en-US" sz="1800" dirty="0" smtClean="0"/>
              <a:t>Pilings</a:t>
            </a:r>
            <a:br>
              <a:rPr lang="en-US" sz="1800" dirty="0" smtClean="0"/>
            </a:br>
            <a:r>
              <a:rPr lang="en-US" sz="1800" dirty="0" smtClean="0"/>
              <a:t>Bridge abutments</a:t>
            </a:r>
            <a:br>
              <a:rPr lang="en-US" sz="1800" dirty="0" smtClean="0"/>
            </a:br>
            <a:r>
              <a:rPr lang="en-US" sz="1800" dirty="0" smtClean="0"/>
              <a:t>Construction Structures</a:t>
            </a:r>
            <a:br>
              <a:rPr lang="en-US" sz="1800" dirty="0" smtClean="0"/>
            </a:br>
            <a:r>
              <a:rPr lang="en-US" sz="1800" dirty="0" smtClean="0"/>
              <a:t>Dam Inspection</a:t>
            </a:r>
            <a:br>
              <a:rPr lang="en-US" sz="1800" dirty="0" smtClean="0"/>
            </a:br>
            <a:r>
              <a:rPr lang="en-US" sz="1800" dirty="0" smtClean="0"/>
              <a:t>Ship Propellers without removal</a:t>
            </a:r>
            <a:br>
              <a:rPr lang="en-US" sz="1800" dirty="0" smtClean="0"/>
            </a:br>
            <a:r>
              <a:rPr lang="en-US" sz="1800" dirty="0" smtClean="0"/>
              <a:t>Ship Hulls</a:t>
            </a:r>
            <a:br>
              <a:rPr lang="en-US" sz="1800" dirty="0" smtClean="0"/>
            </a:br>
            <a:r>
              <a:rPr lang="en-US" sz="1800" dirty="0" smtClean="0"/>
              <a:t>Nuclear Service</a:t>
            </a:r>
            <a:br>
              <a:rPr lang="en-US" sz="1800" dirty="0" smtClean="0"/>
            </a:br>
            <a:r>
              <a:rPr lang="en-US" sz="1800" dirty="0" smtClean="0"/>
              <a:t>And Many Others</a:t>
            </a:r>
            <a:br>
              <a:rPr lang="en-US" sz="1800" dirty="0" smtClean="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smtClean="0"/>
              <a:t/>
            </a:r>
            <a:br>
              <a:rPr lang="en-US" sz="1800" dirty="0" smtClean="0"/>
            </a:br>
            <a:r>
              <a:rPr lang="en-US" dirty="0" smtClean="0"/>
              <a:t/>
            </a:r>
            <a:br>
              <a:rPr lang="en-US" dirty="0" smtClean="0"/>
            </a:br>
            <a:endParaRPr lang="en-US" sz="2200" dirty="0">
              <a:solidFill>
                <a:schemeClr val="tx2">
                  <a:lumMod val="75000"/>
                </a:schemeClr>
              </a:solidFill>
            </a:endParaRPr>
          </a:p>
        </p:txBody>
      </p:sp>
      <p:pic>
        <p:nvPicPr>
          <p:cNvPr id="3" name="Picture 2" descr="\\NEWTONGROUP\Sales and Marketing\Power Point Presentations\SubSea_Marine\Pictures\France\20170523_140148.jpg"/>
          <p:cNvPicPr>
            <a:picLocks noChangeAspect="1" noChangeArrowheads="1"/>
          </p:cNvPicPr>
          <p:nvPr/>
        </p:nvPicPr>
        <p:blipFill>
          <a:blip r:embed="rId2" cstate="print"/>
          <a:srcRect l="10227" t="12121" r="19887"/>
          <a:stretch>
            <a:fillRect/>
          </a:stretch>
        </p:blipFill>
        <p:spPr bwMode="auto">
          <a:xfrm>
            <a:off x="5257800" y="2343150"/>
            <a:ext cx="2908738"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33550"/>
            <a:ext cx="8382000" cy="3505200"/>
          </a:xfrm>
        </p:spPr>
        <p:txBody>
          <a:bodyPr>
            <a:normAutofit fontScale="90000"/>
          </a:bodyPr>
          <a:lstStyle/>
          <a:p>
            <a:r>
              <a:rPr lang="en-US" sz="3100" dirty="0" smtClean="0"/>
              <a:t>Newton Underwater Scanners Integrate with all IMU, MUX and AUV/ROV</a:t>
            </a:r>
            <a:br>
              <a:rPr lang="en-US" sz="3100" dirty="0" smtClean="0"/>
            </a:br>
            <a:r>
              <a:rPr lang="en-US" dirty="0" smtClean="0"/>
              <a:t/>
            </a:r>
            <a:br>
              <a:rPr lang="en-US" dirty="0" smtClean="0"/>
            </a:br>
            <a:r>
              <a:rPr lang="en-US" sz="2200" dirty="0" smtClean="0"/>
              <a:t>Integrates with the common Navigation Software:</a:t>
            </a: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1800" dirty="0" smtClean="0"/>
              <a:t/>
            </a:r>
            <a:br>
              <a:rPr lang="en-US" sz="1800" dirty="0" smtClean="0"/>
            </a:br>
            <a:r>
              <a:rPr lang="en-US" sz="1800" dirty="0" smtClean="0"/>
              <a:t/>
            </a:r>
            <a:br>
              <a:rPr lang="en-US" sz="1800" dirty="0" smtClean="0"/>
            </a:br>
            <a:r>
              <a:rPr lang="en-US" sz="2700" dirty="0" smtClean="0"/>
              <a:t>Outputs in virtually any format:</a:t>
            </a:r>
            <a:r>
              <a:rPr lang="en-US" sz="1800" dirty="0" smtClean="0"/>
              <a:t/>
            </a:r>
            <a:br>
              <a:rPr lang="en-US" sz="1800" dirty="0" smtClean="0"/>
            </a:br>
            <a:r>
              <a:rPr lang="en-US" sz="1800" dirty="0" smtClean="0"/>
              <a:t>Standard: LAS, xyz and .PLY.</a:t>
            </a:r>
            <a:br>
              <a:rPr lang="en-US" sz="1800" dirty="0" smtClean="0"/>
            </a:br>
            <a:r>
              <a:rPr lang="en-US" sz="1800" dirty="0" smtClean="0"/>
              <a:t>Other outputs available upon request</a:t>
            </a:r>
            <a:br>
              <a:rPr lang="en-US" sz="1800" dirty="0" smtClean="0"/>
            </a:br>
            <a:r>
              <a:rPr lang="en-US" sz="1800" dirty="0" smtClean="0"/>
              <a:t/>
            </a:r>
            <a:br>
              <a:rPr lang="en-US" sz="1800" dirty="0" smtClean="0"/>
            </a:br>
            <a:r>
              <a:rPr lang="en-US" sz="1800" dirty="0" smtClean="0"/>
              <a:t>Accepts 1PPS subsea-ZDA via Ethernet</a:t>
            </a:r>
            <a:br>
              <a:rPr lang="en-US" sz="1800"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sz="2200" dirty="0">
              <a:solidFill>
                <a:schemeClr val="tx2">
                  <a:lumMod val="75000"/>
                </a:schemeClr>
              </a:solidFill>
            </a:endParaRPr>
          </a:p>
        </p:txBody>
      </p:sp>
      <p:pic>
        <p:nvPicPr>
          <p:cNvPr id="4" name="Picture 3" descr="EIVA.png"/>
          <p:cNvPicPr>
            <a:picLocks noChangeAspect="1"/>
          </p:cNvPicPr>
          <p:nvPr/>
        </p:nvPicPr>
        <p:blipFill>
          <a:blip r:embed="rId2" cstate="print"/>
          <a:srcRect t="29534" b="29015"/>
          <a:stretch>
            <a:fillRect/>
          </a:stretch>
        </p:blipFill>
        <p:spPr>
          <a:xfrm>
            <a:off x="228600" y="2266950"/>
            <a:ext cx="2454259" cy="762000"/>
          </a:xfrm>
          <a:prstGeom prst="rect">
            <a:avLst/>
          </a:prstGeom>
        </p:spPr>
      </p:pic>
      <p:pic>
        <p:nvPicPr>
          <p:cNvPr id="6" name="Picture 5" descr="4D Nav.png"/>
          <p:cNvPicPr>
            <a:picLocks noChangeAspect="1"/>
          </p:cNvPicPr>
          <p:nvPr/>
        </p:nvPicPr>
        <p:blipFill>
          <a:blip r:embed="rId3" cstate="print"/>
          <a:srcRect b="20000"/>
          <a:stretch>
            <a:fillRect/>
          </a:stretch>
        </p:blipFill>
        <p:spPr>
          <a:xfrm>
            <a:off x="4572000" y="2266950"/>
            <a:ext cx="1533525" cy="838200"/>
          </a:xfrm>
          <a:prstGeom prst="rect">
            <a:avLst/>
          </a:prstGeom>
        </p:spPr>
      </p:pic>
      <p:pic>
        <p:nvPicPr>
          <p:cNvPr id="7" name="Picture 6" descr="HyPack.jpg"/>
          <p:cNvPicPr>
            <a:picLocks noChangeAspect="1"/>
          </p:cNvPicPr>
          <p:nvPr/>
        </p:nvPicPr>
        <p:blipFill>
          <a:blip r:embed="rId4" cstate="print"/>
          <a:stretch>
            <a:fillRect/>
          </a:stretch>
        </p:blipFill>
        <p:spPr>
          <a:xfrm>
            <a:off x="6477000" y="2190750"/>
            <a:ext cx="2305050" cy="919430"/>
          </a:xfrm>
          <a:prstGeom prst="rect">
            <a:avLst/>
          </a:prstGeom>
        </p:spPr>
      </p:pic>
      <p:pic>
        <p:nvPicPr>
          <p:cNvPr id="9" name="Picture 8" descr="QPS.JPG"/>
          <p:cNvPicPr>
            <a:picLocks noChangeAspect="1"/>
          </p:cNvPicPr>
          <p:nvPr/>
        </p:nvPicPr>
        <p:blipFill>
          <a:blip r:embed="rId5" cstate="print"/>
          <a:srcRect t="17312" b="7667"/>
          <a:stretch>
            <a:fillRect/>
          </a:stretch>
        </p:blipFill>
        <p:spPr>
          <a:xfrm>
            <a:off x="2743200" y="2190750"/>
            <a:ext cx="1614487" cy="9906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ntury Gothic">
      <a:majorFont>
        <a:latin typeface="Century Gothic"/>
        <a:ea typeface=""/>
        <a:cs typeface=""/>
      </a:majorFont>
      <a:minorFont>
        <a:latin typeface="Century Gothic"/>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14729</TotalTime>
  <Words>1487</Words>
  <Application>Microsoft Office PowerPoint</Application>
  <PresentationFormat>On-screen Show (16:9)</PresentationFormat>
  <Paragraphs>225</Paragraphs>
  <Slides>34</Slides>
  <Notes>0</Notes>
  <HiddenSlides>0</HiddenSlides>
  <MMClips>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Urban</vt:lpstr>
      <vt:lpstr> Newton Labs Underwater Laser Scanning </vt:lpstr>
      <vt:lpstr>In the beginning at MIT</vt:lpstr>
      <vt:lpstr>Newton won the first two World Cups of Robotic Soccer/Football</vt:lpstr>
      <vt:lpstr>Newton Engineering Capabilities</vt:lpstr>
      <vt:lpstr>Newton Engineering Capabilities</vt:lpstr>
      <vt:lpstr>Newton Labs and Underwater Laser Scanners</vt:lpstr>
      <vt:lpstr>Slide 7</vt:lpstr>
      <vt:lpstr>Field Proven Newton’s Underwater Scanners are in use in the US, Europe, Asia and Australia/New Zealand  Some Examples of the usage of Newton’s Underwater Laser Scanners  Subsea Structures Subsea Pipelines Subsea Flanges for spool measurement Marine Structures Pilings Bridge abutments Construction Structures Dam Inspection Ship Propellers without removal Ship Hulls Nuclear Service And Many Others      </vt:lpstr>
      <vt:lpstr>Newton Underwater Scanners Integrate with all IMU, MUX and AUV/ROV  Integrates with the common Navigation Software:     Outputs in virtually any format: Standard: LAS, xyz and .PLY. Other outputs available upon request  Accepts 1PPS subsea-ZDA via Ethernet    </vt:lpstr>
      <vt:lpstr>Live Camera View</vt:lpstr>
      <vt:lpstr>The Challenge</vt:lpstr>
      <vt:lpstr>The Solution</vt:lpstr>
      <vt:lpstr>Accurate CAD Models from Point Clouds</vt:lpstr>
      <vt:lpstr>Newton’s Subsea and Marine Underwater Laser Scanning Models</vt:lpstr>
      <vt:lpstr>Newton’s Extensive Line of Subsea/Marine Laser Scanners The most comprehensive  in the world</vt:lpstr>
      <vt:lpstr>Internal and Fixed Line  Scanning</vt:lpstr>
      <vt:lpstr>Newton’s Unique Dual Usage Scanners Internal scanning and Fixed Line scanning with the same Newton Underwater Laser Scanner models</vt:lpstr>
      <vt:lpstr>Short Range Scanners: Up to 1 meter range Extreme Accuracy Measurement</vt:lpstr>
      <vt:lpstr>Medium Range Scanners: 5 meters Range High Accuracy Measurement: to 0.2 mm</vt:lpstr>
      <vt:lpstr>Slide 20</vt:lpstr>
      <vt:lpstr>Slide 21</vt:lpstr>
      <vt:lpstr>Point Cloud Output</vt:lpstr>
      <vt:lpstr>Converting Point Cloud to CAD</vt:lpstr>
      <vt:lpstr>Converting Point Cloud to CAD</vt:lpstr>
      <vt:lpstr>Converting Point Cloud to CAD</vt:lpstr>
      <vt:lpstr>Some Other Newton Underwater Products</vt:lpstr>
      <vt:lpstr>Subsea/Marine distance and  angle measurement</vt:lpstr>
      <vt:lpstr>Underwater Inspection Robot</vt:lpstr>
      <vt:lpstr>Surveyor Underwater/Air Robot Designed to carry many different sensor packages Load Carrying for third party equipment</vt:lpstr>
      <vt:lpstr>Machine Vision Location and Verification Systems</vt:lpstr>
      <vt:lpstr>Piling/Leg Inspection Robot</vt:lpstr>
      <vt:lpstr>Internal Pipe Scanners</vt:lpstr>
      <vt:lpstr>Robotic ID Pipe Inspection- Air and Underwater </vt:lpstr>
      <vt:lpstr>Contact Information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Yates</dc:creator>
  <cp:lastModifiedBy>cmorrison</cp:lastModifiedBy>
  <cp:revision>475</cp:revision>
  <dcterms:created xsi:type="dcterms:W3CDTF">2015-04-05T06:01:28Z</dcterms:created>
  <dcterms:modified xsi:type="dcterms:W3CDTF">2020-11-25T21:50:36Z</dcterms:modified>
</cp:coreProperties>
</file>